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6" roundtripDataSignature="AMtx7mj8YRPqupOSJZwKqELQDZ6ngt8a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0B06E8D-0B92-4A6E-B68A-6FB09604AD58}">
  <a:tblStyle styleId="{B0B06E8D-0B92-4A6E-B68A-6FB09604AD58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6E6E6"/>
          </a:solidFill>
        </a:fill>
      </a:tcStyle>
    </a:wholeTbl>
    <a:band1H>
      <a:tcTxStyle b="off" i="off"/>
      <a:tcStyle>
        <a:fill>
          <a:solidFill>
            <a:srgbClr val="CACAC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ACACA"/>
          </a:solidFill>
        </a:fill>
      </a:tcStyle>
    </a:band1V>
    <a:band2V>
      <a:tcTxStyle b="off" i="off"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dk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dk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dk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dk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customschemas.google.com/relationships/presentationmetadata" Target="metadata"/><Relationship Id="rId25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fr-CA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fr-CA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9e2d6e8b53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g29e2d6e8b53_0_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3" name="Google Shape;12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" name="Google Shape;131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9e2d6e8b53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" name="Google Shape;146;g29e2d6e8b53_0_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2" name="Google Shape;16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" name="Google Shape;170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9e2d6e8b53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5" name="Google Shape;185;g29e2d6e8b53_0_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1" name="Google Shape;2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9" name="Google Shape;20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9e2d6e8b53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3" name="Google Shape;233;g29e2d6e8b53_0_5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9" name="Google Shape;24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9e2d6e8b53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8" name="Google Shape;278;g29e2d6e8b53_0_7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4" name="Google Shape;29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2" name="Google Shape;302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0" name="Google Shape;310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pic>
        <p:nvPicPr>
          <p:cNvPr descr="SBC_pp_slides_ENG-01" id="21" name="Google Shape;2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pic>
        <p:nvPicPr>
          <p:cNvPr descr="SBC_pp_slides_ENG-03" id="28" name="Google Shape;28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32" name="Google Shape;32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38" name="Google Shape;38;p1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39" name="Google Shape;39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5" name="Google Shape;45;p1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6" name="Google Shape;46;p1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8" name="Google Shape;48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59" name="Google Shape;59;p1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60" name="Google Shape;60;p1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67" name="Google Shape;67;p1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3.png"/><Relationship Id="rId8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3.png"/><Relationship Id="rId8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3.png"/><Relationship Id="rId8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24.png"/><Relationship Id="rId5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3.png"/><Relationship Id="rId8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9.png"/><Relationship Id="rId5" Type="http://schemas.openxmlformats.org/officeDocument/2006/relationships/image" Target="../media/image26.png"/><Relationship Id="rId6" Type="http://schemas.openxmlformats.org/officeDocument/2006/relationships/image" Target="../media/image23.png"/><Relationship Id="rId7" Type="http://schemas.openxmlformats.org/officeDocument/2006/relationships/image" Target="../media/image20.png"/><Relationship Id="rId8" Type="http://schemas.openxmlformats.org/officeDocument/2006/relationships/image" Target="../media/image2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3.png"/><Relationship Id="rId8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"/>
          <p:cNvSpPr/>
          <p:nvPr/>
        </p:nvSpPr>
        <p:spPr>
          <a:xfrm>
            <a:off x="152400" y="5791200"/>
            <a:ext cx="6727098" cy="4308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b="1" i="0" lang="fr-CA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Diaporama B : Les dépenses du gouvernement canadien</a:t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0" y="2499100"/>
            <a:ext cx="9144000" cy="1653900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6325" y="2705848"/>
            <a:ext cx="7951350" cy="124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/>
          <p:nvPr/>
        </p:nvSpPr>
        <p:spPr>
          <a:xfrm>
            <a:off x="972000" y="612000"/>
            <a:ext cx="7200000" cy="14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fr-CA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Dans quelle catégorie se situent </a:t>
            </a:r>
            <a:r>
              <a:rPr b="1" i="0" lang="fr-CA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les dépenses</a:t>
            </a:r>
            <a:r>
              <a:rPr b="0" i="0" lang="fr-CA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CA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les plus importantes </a:t>
            </a:r>
            <a:r>
              <a:rPr b="0" i="0" lang="fr-CA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du gouvernement?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" name="Google Shape;95;p22"/>
          <p:cNvGrpSpPr/>
          <p:nvPr/>
        </p:nvGrpSpPr>
        <p:grpSpPr>
          <a:xfrm>
            <a:off x="595850" y="2160000"/>
            <a:ext cx="7952299" cy="3061007"/>
            <a:chOff x="628100" y="2287211"/>
            <a:chExt cx="7952299" cy="3061008"/>
          </a:xfrm>
        </p:grpSpPr>
        <p:sp>
          <p:nvSpPr>
            <p:cNvPr id="96" name="Google Shape;96;p22"/>
            <p:cNvSpPr/>
            <p:nvPr/>
          </p:nvSpPr>
          <p:spPr>
            <a:xfrm>
              <a:off x="1550167" y="2287223"/>
              <a:ext cx="252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Les paiements de transfert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22"/>
            <p:cNvSpPr/>
            <p:nvPr/>
          </p:nvSpPr>
          <p:spPr>
            <a:xfrm>
              <a:off x="1550176" y="4268218"/>
              <a:ext cx="252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Les charges de programmes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8" name="Google Shape;98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28100" y="2366175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" name="Google Shape;99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6893" y="4347182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2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103628" y="2366411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" name="Google Shape;101;p22"/>
            <p:cNvSpPr/>
            <p:nvPr/>
          </p:nvSpPr>
          <p:spPr>
            <a:xfrm>
              <a:off x="6025229" y="2287211"/>
              <a:ext cx="252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Les intérêts sur la dette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2" name="Google Shape;102;p2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138797" y="4347418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22"/>
            <p:cNvSpPr/>
            <p:nvPr/>
          </p:nvSpPr>
          <p:spPr>
            <a:xfrm>
              <a:off x="6060399" y="4448218"/>
              <a:ext cx="25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Les taxes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4" name="Google Shape;104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9e2d6e8b53_0_3"/>
          <p:cNvSpPr/>
          <p:nvPr/>
        </p:nvSpPr>
        <p:spPr>
          <a:xfrm>
            <a:off x="972000" y="612000"/>
            <a:ext cx="7200000" cy="14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fr-CA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Dans quelle catégorie se situent </a:t>
            </a:r>
            <a:r>
              <a:rPr b="1" i="0" lang="fr-CA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les dépenses</a:t>
            </a:r>
            <a:r>
              <a:rPr b="0" i="0" lang="fr-CA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CA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les plus importantes </a:t>
            </a:r>
            <a:r>
              <a:rPr b="0" i="0" lang="fr-CA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du gouvernement?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" name="Google Shape;110;g29e2d6e8b53_0_3"/>
          <p:cNvGrpSpPr/>
          <p:nvPr/>
        </p:nvGrpSpPr>
        <p:grpSpPr>
          <a:xfrm>
            <a:off x="595850" y="2160000"/>
            <a:ext cx="7952299" cy="3061007"/>
            <a:chOff x="628100" y="2287211"/>
            <a:chExt cx="7952299" cy="3061008"/>
          </a:xfrm>
        </p:grpSpPr>
        <p:sp>
          <p:nvSpPr>
            <p:cNvPr id="111" name="Google Shape;111;g29e2d6e8b53_0_3"/>
            <p:cNvSpPr/>
            <p:nvPr/>
          </p:nvSpPr>
          <p:spPr>
            <a:xfrm>
              <a:off x="1550167" y="2287223"/>
              <a:ext cx="252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fr-CA" sz="3000" u="sng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Les paiements de transfert</a:t>
              </a:r>
              <a:endParaRPr b="1" i="0" sz="30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g29e2d6e8b53_0_3"/>
            <p:cNvSpPr/>
            <p:nvPr/>
          </p:nvSpPr>
          <p:spPr>
            <a:xfrm>
              <a:off x="1550176" y="4268218"/>
              <a:ext cx="252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Les charges de programmes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3" name="Google Shape;113;g29e2d6e8b53_0_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28100" y="2366175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g29e2d6e8b53_0_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6893" y="4347182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g29e2d6e8b53_0_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103628" y="2366411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g29e2d6e8b53_0_3"/>
            <p:cNvSpPr/>
            <p:nvPr/>
          </p:nvSpPr>
          <p:spPr>
            <a:xfrm>
              <a:off x="6025229" y="2287211"/>
              <a:ext cx="252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Les intérêts sur la dette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7" name="Google Shape;117;g29e2d6e8b53_0_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138797" y="4347418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g29e2d6e8b53_0_3"/>
            <p:cNvSpPr/>
            <p:nvPr/>
          </p:nvSpPr>
          <p:spPr>
            <a:xfrm>
              <a:off x="6060399" y="4448218"/>
              <a:ext cx="25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Les taxes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19" name="Google Shape;119;g29e2d6e8b53_0_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20" name="Google Shape;120;g29e2d6e8b53_0_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85830" y="2032403"/>
            <a:ext cx="1236628" cy="1838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"/>
          <p:cNvSpPr txBox="1"/>
          <p:nvPr>
            <p:ph type="title"/>
          </p:nvPr>
        </p:nvSpPr>
        <p:spPr>
          <a:xfrm>
            <a:off x="360000" y="360000"/>
            <a:ext cx="792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Transferts</a:t>
            </a:r>
            <a:endParaRPr sz="4000"/>
          </a:p>
        </p:txBody>
      </p:sp>
      <p:sp>
        <p:nvSpPr>
          <p:cNvPr id="126" name="Google Shape;126;p3"/>
          <p:cNvSpPr txBox="1"/>
          <p:nvPr>
            <p:ph idx="1" type="body"/>
          </p:nvPr>
        </p:nvSpPr>
        <p:spPr>
          <a:xfrm>
            <a:off x="360000" y="1080000"/>
            <a:ext cx="7920000" cy="3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Les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paiements de transfert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constituent la plus grande catégorie de dépenses du gouvernement.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Les transferts sont des paiements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qui vont directement :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AutoNum type="alphaLcParenR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à des particuliers;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AutoNum type="alphaLcParenR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aux gouvernements provinciaux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et territoriaux;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AutoNum type="alphaLcParenR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à des organismes.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0" y="1697052"/>
            <a:ext cx="3560400" cy="3324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/>
          <p:nvPr/>
        </p:nvSpPr>
        <p:spPr>
          <a:xfrm>
            <a:off x="972000" y="612000"/>
            <a:ext cx="720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0" i="0" lang="fr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Qui reçoit des paiements de transfert du gouvernement?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4" name="Google Shape;134;p24"/>
          <p:cNvGrpSpPr/>
          <p:nvPr/>
        </p:nvGrpSpPr>
        <p:grpSpPr>
          <a:xfrm>
            <a:off x="773631" y="2160000"/>
            <a:ext cx="7596739" cy="3079932"/>
            <a:chOff x="900662" y="2258568"/>
            <a:chExt cx="7596739" cy="3079932"/>
          </a:xfrm>
        </p:grpSpPr>
        <p:sp>
          <p:nvSpPr>
            <p:cNvPr id="135" name="Google Shape;135;p24"/>
            <p:cNvSpPr/>
            <p:nvPr/>
          </p:nvSpPr>
          <p:spPr>
            <a:xfrm>
              <a:off x="1822734" y="2438568"/>
              <a:ext cx="25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Les aîné.e.s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24"/>
            <p:cNvSpPr/>
            <p:nvPr/>
          </p:nvSpPr>
          <p:spPr>
            <a:xfrm>
              <a:off x="1822734" y="4438500"/>
              <a:ext cx="25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Les familles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7" name="Google Shape;137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0662" y="2337532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900662" y="4337464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043411" y="2337768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" name="Google Shape;140;p24"/>
            <p:cNvSpPr/>
            <p:nvPr/>
          </p:nvSpPr>
          <p:spPr>
            <a:xfrm>
              <a:off x="5959292" y="2258568"/>
              <a:ext cx="252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Les personnes sans emploi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1" name="Google Shape;141;p2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029205" y="4337700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" name="Google Shape;142;p24"/>
            <p:cNvSpPr/>
            <p:nvPr/>
          </p:nvSpPr>
          <p:spPr>
            <a:xfrm>
              <a:off x="5977401" y="4258500"/>
              <a:ext cx="252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Toutes ces réponses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3" name="Google Shape;143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e2d6e8b53_0_19"/>
          <p:cNvSpPr/>
          <p:nvPr/>
        </p:nvSpPr>
        <p:spPr>
          <a:xfrm>
            <a:off x="972000" y="612000"/>
            <a:ext cx="720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0" i="0" lang="fr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Qui reçoit des paiements de transfert du gouvernement?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9" name="Google Shape;149;g29e2d6e8b53_0_19"/>
          <p:cNvGrpSpPr/>
          <p:nvPr/>
        </p:nvGrpSpPr>
        <p:grpSpPr>
          <a:xfrm>
            <a:off x="773631" y="2160000"/>
            <a:ext cx="7596739" cy="3079932"/>
            <a:chOff x="900662" y="2258568"/>
            <a:chExt cx="7596739" cy="3079932"/>
          </a:xfrm>
        </p:grpSpPr>
        <p:sp>
          <p:nvSpPr>
            <p:cNvPr id="150" name="Google Shape;150;g29e2d6e8b53_0_19"/>
            <p:cNvSpPr/>
            <p:nvPr/>
          </p:nvSpPr>
          <p:spPr>
            <a:xfrm>
              <a:off x="1822734" y="2438568"/>
              <a:ext cx="25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Les aîné.e.s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g29e2d6e8b53_0_19"/>
            <p:cNvSpPr/>
            <p:nvPr/>
          </p:nvSpPr>
          <p:spPr>
            <a:xfrm>
              <a:off x="1822734" y="4438500"/>
              <a:ext cx="25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Les familles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2" name="Google Shape;152;g29e2d6e8b53_0_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0662" y="2337532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g29e2d6e8b53_0_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900662" y="4337464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" name="Google Shape;154;g29e2d6e8b53_0_1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043411" y="2337768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" name="Google Shape;155;g29e2d6e8b53_0_19"/>
            <p:cNvSpPr/>
            <p:nvPr/>
          </p:nvSpPr>
          <p:spPr>
            <a:xfrm>
              <a:off x="5959292" y="2258568"/>
              <a:ext cx="252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Les personnes sans emploi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6" name="Google Shape;156;g29e2d6e8b53_0_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029205" y="4337700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" name="Google Shape;157;g29e2d6e8b53_0_19"/>
            <p:cNvSpPr/>
            <p:nvPr/>
          </p:nvSpPr>
          <p:spPr>
            <a:xfrm>
              <a:off x="5977401" y="4258500"/>
              <a:ext cx="252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fr-CA" sz="3000" u="sng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Toutes ces réponses</a:t>
              </a:r>
              <a:endParaRPr b="1" i="0" sz="30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8" name="Google Shape;158;g29e2d6e8b53_0_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59" name="Google Shape;159;g29e2d6e8b53_0_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758835" y="4075803"/>
            <a:ext cx="1236628" cy="1838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"/>
          <p:cNvSpPr txBox="1"/>
          <p:nvPr>
            <p:ph type="title"/>
          </p:nvPr>
        </p:nvSpPr>
        <p:spPr>
          <a:xfrm>
            <a:off x="360000" y="360000"/>
            <a:ext cx="792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Les transferts aux particuliers</a:t>
            </a:r>
            <a:endParaRPr sz="4000"/>
          </a:p>
        </p:txBody>
      </p:sp>
      <p:pic>
        <p:nvPicPr>
          <p:cNvPr descr="https://encrypted-tbn0.gstatic.com/images?q=tbn:ANd9GcTZn3nAtgGpCIVmuMpg5jygoxl-eBfVSSz6PNYF8377ATlth5r6" id="165" name="Google Shape;16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2896" y="359999"/>
            <a:ext cx="971777" cy="971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67" name="Google Shape;167;p4"/>
          <p:cNvSpPr txBox="1"/>
          <p:nvPr>
            <p:ph idx="1" type="body"/>
          </p:nvPr>
        </p:nvSpPr>
        <p:spPr>
          <a:xfrm>
            <a:off x="360000" y="1080000"/>
            <a:ext cx="7920000" cy="46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342900" rtl="0" algn="just">
              <a:lnSpc>
                <a:spcPct val="90000"/>
              </a:lnSpc>
              <a:spcBef>
                <a:spcPts val="168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Les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prestations aux aîné.e.s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, comme la Pension de la Sécurité de vieillesse (SV) et le Supplément de revenu garanti (SRG), aident les personnes âgées à faible revenu.</a:t>
            </a:r>
            <a:endParaRPr sz="2000"/>
          </a:p>
          <a:p>
            <a:pPr indent="-317500" lvl="0" marL="342900" rtl="0" algn="just">
              <a:lnSpc>
                <a:spcPct val="90000"/>
              </a:lnSpc>
              <a:spcBef>
                <a:spcPts val="168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Les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prestations d'assurance-emploi (AE), 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aident les personnes à la recherche d'un emploi ou qui sont incapables de travailler, comme les personnes blessées ou en congé parental.</a:t>
            </a:r>
            <a:endParaRPr sz="2000"/>
          </a:p>
          <a:p>
            <a:pPr indent="-317500" lvl="0" marL="342900" rtl="0" algn="just">
              <a:lnSpc>
                <a:spcPct val="90000"/>
              </a:lnSpc>
              <a:spcBef>
                <a:spcPts val="168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Les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prestations pour enfants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, aident les familles ayant de jeunes enfants et adolescent.e.s, comme l’</a:t>
            </a:r>
            <a:r>
              <a:rPr lang="fr-CA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allocation canadienne pour enfants (ACE).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342900" rtl="0" algn="just">
              <a:lnSpc>
                <a:spcPct val="90000"/>
              </a:lnSpc>
              <a:spcBef>
                <a:spcPts val="168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prestation canadienne d'urgence (PCU),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 est un paiement de transfert temporaire offert aux personnes directement touchées par la pandémie.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/>
          <p:nvPr/>
        </p:nvSpPr>
        <p:spPr>
          <a:xfrm>
            <a:off x="972000" y="612000"/>
            <a:ext cx="7200000" cy="14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fr-CA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Lequel de ces noms </a:t>
            </a:r>
            <a:r>
              <a:rPr b="0" i="0" lang="fr-CA" sz="30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n'est pas</a:t>
            </a:r>
            <a:r>
              <a:rPr b="0" i="0" lang="fr-CA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celui d'un </a:t>
            </a:r>
            <a:r>
              <a:rPr b="1" i="0" lang="fr-CA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paiement de transfert</a:t>
            </a:r>
            <a:r>
              <a:rPr b="0" i="0" lang="fr-CA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reçu par les provinces et les territoires?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3" name="Google Shape;173;p26"/>
          <p:cNvGrpSpPr/>
          <p:nvPr/>
        </p:nvGrpSpPr>
        <p:grpSpPr>
          <a:xfrm>
            <a:off x="257694" y="2160000"/>
            <a:ext cx="8628613" cy="3329671"/>
            <a:chOff x="288916" y="2273888"/>
            <a:chExt cx="8628613" cy="3329671"/>
          </a:xfrm>
        </p:grpSpPr>
        <p:sp>
          <p:nvSpPr>
            <p:cNvPr id="174" name="Google Shape;174;p26"/>
            <p:cNvSpPr/>
            <p:nvPr/>
          </p:nvSpPr>
          <p:spPr>
            <a:xfrm>
              <a:off x="5677526" y="4163559"/>
              <a:ext cx="3240000" cy="144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Transfert canadien en matière de santé</a:t>
              </a:r>
              <a:endPara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5" name="Google Shape;175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88916" y="2532852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88933" y="4422523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7" name="Google Shape;177;p2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833963" y="2570452"/>
              <a:ext cx="846872" cy="8468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" name="Google Shape;178;p26"/>
            <p:cNvSpPr/>
            <p:nvPr/>
          </p:nvSpPr>
          <p:spPr>
            <a:xfrm>
              <a:off x="1202226" y="4343559"/>
              <a:ext cx="324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Paiements de péréquation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79" name="Google Shape;179;p2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802225" y="4445915"/>
              <a:ext cx="875289" cy="87528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Google Shape;180;p26"/>
            <p:cNvSpPr/>
            <p:nvPr/>
          </p:nvSpPr>
          <p:spPr>
            <a:xfrm>
              <a:off x="1202225" y="2273888"/>
              <a:ext cx="3600000" cy="144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Transfert canadien en matière de programmes sociaux</a:t>
              </a:r>
              <a:endPara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26"/>
            <p:cNvSpPr/>
            <p:nvPr/>
          </p:nvSpPr>
          <p:spPr>
            <a:xfrm>
              <a:off x="5677529" y="2273888"/>
              <a:ext cx="3240000" cy="144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Transfert canadien pour les arts et la culture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2" name="Google Shape;182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0425" y="5646575"/>
            <a:ext cx="3993644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9e2d6e8b53_0_37"/>
          <p:cNvSpPr/>
          <p:nvPr/>
        </p:nvSpPr>
        <p:spPr>
          <a:xfrm>
            <a:off x="972000" y="612000"/>
            <a:ext cx="7200000" cy="14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fr-CA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Lequel de ces noms </a:t>
            </a:r>
            <a:r>
              <a:rPr b="0" i="0" lang="fr-CA" sz="30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n'est pas</a:t>
            </a:r>
            <a:r>
              <a:rPr b="0" i="0" lang="fr-CA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celui d'un </a:t>
            </a:r>
            <a:r>
              <a:rPr b="1" i="0" lang="fr-CA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paiement de transfert</a:t>
            </a:r>
            <a:r>
              <a:rPr b="0" i="0" lang="fr-CA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reçu par les provinces et les territoires?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8" name="Google Shape;188;g29e2d6e8b53_0_37"/>
          <p:cNvGrpSpPr/>
          <p:nvPr/>
        </p:nvGrpSpPr>
        <p:grpSpPr>
          <a:xfrm>
            <a:off x="257694" y="2160000"/>
            <a:ext cx="8628613" cy="3329671"/>
            <a:chOff x="288916" y="2273888"/>
            <a:chExt cx="8628613" cy="3329671"/>
          </a:xfrm>
        </p:grpSpPr>
        <p:sp>
          <p:nvSpPr>
            <p:cNvPr id="189" name="Google Shape;189;g29e2d6e8b53_0_37"/>
            <p:cNvSpPr/>
            <p:nvPr/>
          </p:nvSpPr>
          <p:spPr>
            <a:xfrm>
              <a:off x="5677526" y="4163559"/>
              <a:ext cx="3240000" cy="144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Transfert canadien en matière de santé</a:t>
              </a:r>
              <a:endPara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0" name="Google Shape;190;g29e2d6e8b53_0_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88916" y="2532852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1" name="Google Shape;191;g29e2d6e8b53_0_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88933" y="4422523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2" name="Google Shape;192;g29e2d6e8b53_0_3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833963" y="2570452"/>
              <a:ext cx="846872" cy="8468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3" name="Google Shape;193;g29e2d6e8b53_0_37"/>
            <p:cNvSpPr/>
            <p:nvPr/>
          </p:nvSpPr>
          <p:spPr>
            <a:xfrm>
              <a:off x="1202226" y="4343559"/>
              <a:ext cx="324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Paiements de péréquation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4" name="Google Shape;194;g29e2d6e8b53_0_3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802225" y="4445915"/>
              <a:ext cx="875289" cy="87528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g29e2d6e8b53_0_37"/>
            <p:cNvSpPr/>
            <p:nvPr/>
          </p:nvSpPr>
          <p:spPr>
            <a:xfrm>
              <a:off x="1202225" y="2273888"/>
              <a:ext cx="3600000" cy="144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Transfert canadien en matière de programmes sociaux</a:t>
              </a:r>
              <a:endPara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g29e2d6e8b53_0_37"/>
            <p:cNvSpPr/>
            <p:nvPr/>
          </p:nvSpPr>
          <p:spPr>
            <a:xfrm>
              <a:off x="5677529" y="2273888"/>
              <a:ext cx="3240000" cy="144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fr-CA" sz="3000" u="sng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Transfert canadien pour les arts et la culture</a:t>
              </a:r>
              <a:endParaRPr b="1" i="0" sz="30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97" name="Google Shape;197;g29e2d6e8b53_0_3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0425" y="5646575"/>
            <a:ext cx="3993644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98" name="Google Shape;198;g29e2d6e8b53_0_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545368" y="2268258"/>
            <a:ext cx="1236628" cy="1838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upload.wikimedia.org/wikipedia/commons/thumb/1/16/H1N1_Canada_map_by_confirmed_deaths.svg/617px-H1N1_Canada_map_by_confirmed_deaths.svg.png" id="203" name="Google Shape;20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274638"/>
            <a:ext cx="5876925" cy="5705476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5"/>
          <p:cNvSpPr txBox="1"/>
          <p:nvPr>
            <p:ph idx="1" type="body"/>
          </p:nvPr>
        </p:nvSpPr>
        <p:spPr>
          <a:xfrm>
            <a:off x="360000" y="1080000"/>
            <a:ext cx="7920000" cy="36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Ces transferts soutiennent la réalisation des programmes des gouvernements provinciaux et territoriaux. Par exemple :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AutoNum type="alphaLcParenR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Transfert canadien en matière de santé 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assure le financement à long terme des programmes de santé.</a:t>
            </a:r>
            <a:endParaRPr sz="2000"/>
          </a:p>
          <a:p>
            <a:pPr indent="-355600" lvl="0" marL="4572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AutoNum type="alphaLcParenR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Transfert canadien en matière de programmes sociaux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soutient l'éducation postsecondaire, les programmes sociaux et les services aux enfants.</a:t>
            </a:r>
            <a:endParaRPr sz="2000"/>
          </a:p>
          <a:p>
            <a:pPr indent="-355600" lvl="0" marL="4572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AutoNum type="alphaLcParenR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Les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programmes de péréquation et la formule de financement des territoires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 visent à corriger les déséquilibres économiques à l'échelle du pays afin que tous les individus vivant au Canada puissent bénéficier de services publics comparables.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5"/>
          <p:cNvSpPr txBox="1"/>
          <p:nvPr>
            <p:ph type="title"/>
          </p:nvPr>
        </p:nvSpPr>
        <p:spPr>
          <a:xfrm>
            <a:off x="360000" y="360000"/>
            <a:ext cx="792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Transferts aux provinces/territoires</a:t>
            </a:r>
            <a:endParaRPr sz="4000"/>
          </a:p>
        </p:txBody>
      </p:sp>
      <p:pic>
        <p:nvPicPr>
          <p:cNvPr id="206" name="Google Shape;20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92850" y="5687450"/>
            <a:ext cx="3701301" cy="57792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"/>
          <p:cNvSpPr txBox="1"/>
          <p:nvPr>
            <p:ph type="title"/>
          </p:nvPr>
        </p:nvSpPr>
        <p:spPr>
          <a:xfrm>
            <a:off x="360000" y="360000"/>
            <a:ext cx="792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Autres Transferts</a:t>
            </a:r>
            <a:endParaRPr sz="4000"/>
          </a:p>
        </p:txBody>
      </p:sp>
      <p:pic>
        <p:nvPicPr>
          <p:cNvPr id="212" name="Google Shape;21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83925" y="2597151"/>
            <a:ext cx="3130875" cy="289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43601" y="4486163"/>
            <a:ext cx="694266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215" name="Google Shape;215;p6"/>
          <p:cNvSpPr txBox="1"/>
          <p:nvPr>
            <p:ph idx="1" type="body"/>
          </p:nvPr>
        </p:nvSpPr>
        <p:spPr>
          <a:xfrm>
            <a:off x="360000" y="1080000"/>
            <a:ext cx="79200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rtl="0" algn="just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 dernier volet de transferts est destiné à des </a:t>
            </a:r>
            <a:r>
              <a:rPr b="1" lang="fr-CA" sz="2000" u="sng">
                <a:latin typeface="Calibri"/>
                <a:ea typeface="Calibri"/>
                <a:cs typeface="Calibri"/>
                <a:sym typeface="Calibri"/>
              </a:rPr>
              <a:t>organisations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 par le biais de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subventions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, de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contributions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 et d’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aides fédérales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. Exemples de 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bénéficiaires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 :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les agriculteur.rice.s et producteur.rice.s d'aliments;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l’ide étrangère/assistance internationale;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l’infrastructure/développement régional;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les Premières Nations et peuples autochtones;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la recherche et le développement;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l’aide aux entreprises;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les p</a:t>
            </a:r>
            <a:r>
              <a:rPr lang="fr-CA" sz="2000"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rogrammes d'aide aux étudiant.e.s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;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la recherche et la promotion de la santé;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les arts et les sport amateur;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 multiculturalisme et le bilinguisme.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8"/>
          <p:cNvSpPr/>
          <p:nvPr/>
        </p:nvSpPr>
        <p:spPr>
          <a:xfrm>
            <a:off x="972000" y="612000"/>
            <a:ext cx="720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fr-CA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Combien de ministères et d‘instances fédérales existe-t-il présentement?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1" name="Google Shape;221;p28"/>
          <p:cNvGrpSpPr/>
          <p:nvPr/>
        </p:nvGrpSpPr>
        <p:grpSpPr>
          <a:xfrm>
            <a:off x="1360993" y="2160000"/>
            <a:ext cx="6422015" cy="2910971"/>
            <a:chOff x="900662" y="2293737"/>
            <a:chExt cx="6422015" cy="2910971"/>
          </a:xfrm>
        </p:grpSpPr>
        <p:sp>
          <p:nvSpPr>
            <p:cNvPr id="222" name="Google Shape;222;p28"/>
            <p:cNvSpPr/>
            <p:nvPr/>
          </p:nvSpPr>
          <p:spPr>
            <a:xfrm>
              <a:off x="1822731" y="2394773"/>
              <a:ext cx="10773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67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23" name="Google Shape;223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0662" y="2293737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4" name="Google Shape;224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900662" y="4282636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5" name="Google Shape;225;p2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367397" y="2331337"/>
              <a:ext cx="846872" cy="8468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6" name="Google Shape;226;p28"/>
            <p:cNvSpPr/>
            <p:nvPr/>
          </p:nvSpPr>
          <p:spPr>
            <a:xfrm>
              <a:off x="6242677" y="2394773"/>
              <a:ext cx="108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112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27" name="Google Shape;227;p2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367397" y="4306028"/>
              <a:ext cx="875289" cy="87528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" name="Google Shape;228;p28"/>
            <p:cNvSpPr/>
            <p:nvPr/>
          </p:nvSpPr>
          <p:spPr>
            <a:xfrm>
              <a:off x="6242675" y="4383672"/>
              <a:ext cx="9384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338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28"/>
            <p:cNvSpPr/>
            <p:nvPr/>
          </p:nvSpPr>
          <p:spPr>
            <a:xfrm>
              <a:off x="1822725" y="4383672"/>
              <a:ext cx="10773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206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30" name="Google Shape;230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9e2d6e8b53_0_53"/>
          <p:cNvSpPr/>
          <p:nvPr/>
        </p:nvSpPr>
        <p:spPr>
          <a:xfrm>
            <a:off x="972000" y="612000"/>
            <a:ext cx="720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fr-CA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Combien de ministères et d‘instances fédérales existe-t-il présentement?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6" name="Google Shape;236;g29e2d6e8b53_0_53"/>
          <p:cNvGrpSpPr/>
          <p:nvPr/>
        </p:nvGrpSpPr>
        <p:grpSpPr>
          <a:xfrm>
            <a:off x="1360993" y="2160000"/>
            <a:ext cx="6422015" cy="2910971"/>
            <a:chOff x="900662" y="2293737"/>
            <a:chExt cx="6422015" cy="2910971"/>
          </a:xfrm>
        </p:grpSpPr>
        <p:sp>
          <p:nvSpPr>
            <p:cNvPr id="237" name="Google Shape;237;g29e2d6e8b53_0_53"/>
            <p:cNvSpPr/>
            <p:nvPr/>
          </p:nvSpPr>
          <p:spPr>
            <a:xfrm>
              <a:off x="1822731" y="2394773"/>
              <a:ext cx="10773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67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38" name="Google Shape;238;g29e2d6e8b53_0_5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0662" y="2293737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9" name="Google Shape;239;g29e2d6e8b53_0_5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900662" y="4282636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0" name="Google Shape;240;g29e2d6e8b53_0_5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367397" y="2331337"/>
              <a:ext cx="846872" cy="8468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g29e2d6e8b53_0_53"/>
            <p:cNvSpPr/>
            <p:nvPr/>
          </p:nvSpPr>
          <p:spPr>
            <a:xfrm>
              <a:off x="6242677" y="2394773"/>
              <a:ext cx="108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112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42" name="Google Shape;242;g29e2d6e8b53_0_5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367397" y="4306028"/>
              <a:ext cx="875289" cy="87528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3" name="Google Shape;243;g29e2d6e8b53_0_53"/>
            <p:cNvSpPr/>
            <p:nvPr/>
          </p:nvSpPr>
          <p:spPr>
            <a:xfrm>
              <a:off x="6242675" y="4383672"/>
              <a:ext cx="9384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338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g29e2d6e8b53_0_53"/>
            <p:cNvSpPr/>
            <p:nvPr/>
          </p:nvSpPr>
          <p:spPr>
            <a:xfrm>
              <a:off x="1822725" y="4383672"/>
              <a:ext cx="10773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fr-CA" sz="3000" u="sng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206</a:t>
              </a:r>
              <a:endParaRPr b="1" i="0" sz="30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5" name="Google Shape;245;g29e2d6e8b53_0_5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46" name="Google Shape;246;g29e2d6e8b53_0_5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91792" y="4045840"/>
            <a:ext cx="1236628" cy="1838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7"/>
          <p:cNvSpPr txBox="1"/>
          <p:nvPr>
            <p:ph type="title"/>
          </p:nvPr>
        </p:nvSpPr>
        <p:spPr>
          <a:xfrm>
            <a:off x="360000" y="360000"/>
            <a:ext cx="792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Dépenses de programmes</a:t>
            </a:r>
            <a:endParaRPr sz="4000"/>
          </a:p>
        </p:txBody>
      </p:sp>
      <p:sp>
        <p:nvSpPr>
          <p:cNvPr descr="http://www.clker.com/cliparts/K/G/c/y/S/a/canadian-leaf.svg" id="252" name="Google Shape;252;p7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7"/>
          <p:cNvSpPr txBox="1"/>
          <p:nvPr>
            <p:ph idx="1" type="body"/>
          </p:nvPr>
        </p:nvSpPr>
        <p:spPr>
          <a:xfrm>
            <a:off x="360000" y="1080000"/>
            <a:ext cx="79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Ces coûts comprennent les frais de fonctionnement des plus de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200 instances fédérales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, y compris les ministères, les organismes et les sociétés d'État, qui fournissent des programmes et des services.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4" name="Google Shape;25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6575" y="5680689"/>
            <a:ext cx="3725374" cy="58168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grpSp>
        <p:nvGrpSpPr>
          <p:cNvPr id="255" name="Google Shape;255;p7"/>
          <p:cNvGrpSpPr/>
          <p:nvPr/>
        </p:nvGrpSpPr>
        <p:grpSpPr>
          <a:xfrm>
            <a:off x="194712" y="2197507"/>
            <a:ext cx="8754577" cy="3834587"/>
            <a:chOff x="0" y="2169938"/>
            <a:chExt cx="8754577" cy="3834587"/>
          </a:xfrm>
        </p:grpSpPr>
        <p:pic>
          <p:nvPicPr>
            <p:cNvPr id="256" name="Google Shape;256;p7"/>
            <p:cNvPicPr preferRelativeResize="0"/>
            <p:nvPr/>
          </p:nvPicPr>
          <p:blipFill rotWithShape="1">
            <a:blip r:embed="rId4">
              <a:alphaModFix/>
            </a:blip>
            <a:srcRect b="0" l="8071" r="0" t="0"/>
            <a:stretch/>
          </p:blipFill>
          <p:spPr>
            <a:xfrm>
              <a:off x="0" y="3398097"/>
              <a:ext cx="3833649" cy="26064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7" name="Google Shape;257;p7"/>
            <p:cNvPicPr preferRelativeResize="0"/>
            <p:nvPr/>
          </p:nvPicPr>
          <p:blipFill rotWithShape="1">
            <a:blip r:embed="rId5">
              <a:alphaModFix/>
            </a:blip>
            <a:srcRect b="30477" l="0" r="0" t="20593"/>
            <a:stretch/>
          </p:blipFill>
          <p:spPr>
            <a:xfrm>
              <a:off x="104575" y="2485125"/>
              <a:ext cx="4064200" cy="997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8" name="Google Shape;258;p7"/>
            <p:cNvPicPr preferRelativeResize="0"/>
            <p:nvPr/>
          </p:nvPicPr>
          <p:blipFill rotWithShape="1">
            <a:blip r:embed="rId6">
              <a:alphaModFix/>
            </a:blip>
            <a:srcRect b="0" l="0" r="0" t="9206"/>
            <a:stretch/>
          </p:blipFill>
          <p:spPr>
            <a:xfrm>
              <a:off x="5336575" y="2169938"/>
              <a:ext cx="2366700" cy="21488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9" name="Google Shape;259;p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539093" y="3629331"/>
              <a:ext cx="2065827" cy="9977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0" name="Google Shape;260;p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971139" y="3629313"/>
              <a:ext cx="2783438" cy="156540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0"/>
          <p:cNvSpPr/>
          <p:nvPr/>
        </p:nvSpPr>
        <p:spPr>
          <a:xfrm>
            <a:off x="972000" y="612000"/>
            <a:ext cx="7200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0" i="0" lang="fr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frais qui doivent être payés sur l'argent emprunté sont appelés...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6" name="Google Shape;266;p30"/>
          <p:cNvGrpSpPr/>
          <p:nvPr/>
        </p:nvGrpSpPr>
        <p:grpSpPr>
          <a:xfrm>
            <a:off x="640995" y="2160000"/>
            <a:ext cx="7862009" cy="3039645"/>
            <a:chOff x="707231" y="2264315"/>
            <a:chExt cx="7862009" cy="3039645"/>
          </a:xfrm>
        </p:grpSpPr>
        <p:sp>
          <p:nvSpPr>
            <p:cNvPr id="267" name="Google Shape;267;p30"/>
            <p:cNvSpPr/>
            <p:nvPr/>
          </p:nvSpPr>
          <p:spPr>
            <a:xfrm>
              <a:off x="1629290" y="2264314"/>
              <a:ext cx="252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Impôts sur la dette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68" name="Google Shape;268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07231" y="2343279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9" name="Google Shape;269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42401" y="4302924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0" name="Google Shape;270;p3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103628" y="2380879"/>
              <a:ext cx="846872" cy="8468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30"/>
            <p:cNvSpPr/>
            <p:nvPr/>
          </p:nvSpPr>
          <p:spPr>
            <a:xfrm>
              <a:off x="5950512" y="2444315"/>
              <a:ext cx="25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Intérêts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72" name="Google Shape;272;p3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173966" y="4326315"/>
              <a:ext cx="875289" cy="87528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3" name="Google Shape;273;p30"/>
            <p:cNvSpPr/>
            <p:nvPr/>
          </p:nvSpPr>
          <p:spPr>
            <a:xfrm>
              <a:off x="6049240" y="4403960"/>
              <a:ext cx="25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Tarifs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30"/>
            <p:cNvSpPr/>
            <p:nvPr/>
          </p:nvSpPr>
          <p:spPr>
            <a:xfrm>
              <a:off x="1664484" y="4223960"/>
              <a:ext cx="288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Remboursement de la dette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75" name="Google Shape;275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29e2d6e8b53_0_70"/>
          <p:cNvSpPr/>
          <p:nvPr/>
        </p:nvSpPr>
        <p:spPr>
          <a:xfrm>
            <a:off x="972000" y="612000"/>
            <a:ext cx="7200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0" i="0" lang="fr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frais qui doivent être payés sur l'argent emprunté sont appelés...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1" name="Google Shape;281;g29e2d6e8b53_0_70"/>
          <p:cNvGrpSpPr/>
          <p:nvPr/>
        </p:nvGrpSpPr>
        <p:grpSpPr>
          <a:xfrm>
            <a:off x="640995" y="2160000"/>
            <a:ext cx="7862009" cy="3039645"/>
            <a:chOff x="707231" y="2264315"/>
            <a:chExt cx="7862009" cy="3039645"/>
          </a:xfrm>
        </p:grpSpPr>
        <p:sp>
          <p:nvSpPr>
            <p:cNvPr id="282" name="Google Shape;282;g29e2d6e8b53_0_70"/>
            <p:cNvSpPr/>
            <p:nvPr/>
          </p:nvSpPr>
          <p:spPr>
            <a:xfrm>
              <a:off x="1629290" y="2264314"/>
              <a:ext cx="252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Impôts sur la dette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83" name="Google Shape;283;g29e2d6e8b53_0_7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07231" y="2343279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4" name="Google Shape;284;g29e2d6e8b53_0_7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42401" y="4302924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5" name="Google Shape;285;g29e2d6e8b53_0_7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103628" y="2380879"/>
              <a:ext cx="846872" cy="8468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6" name="Google Shape;286;g29e2d6e8b53_0_70"/>
            <p:cNvSpPr/>
            <p:nvPr/>
          </p:nvSpPr>
          <p:spPr>
            <a:xfrm>
              <a:off x="5950512" y="2444315"/>
              <a:ext cx="25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fr-CA" sz="3000" u="sng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Intérêts</a:t>
              </a:r>
              <a:endParaRPr b="1" i="0" sz="30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87" name="Google Shape;287;g29e2d6e8b53_0_7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173966" y="4326315"/>
              <a:ext cx="875289" cy="87528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8" name="Google Shape;288;g29e2d6e8b53_0_70"/>
            <p:cNvSpPr/>
            <p:nvPr/>
          </p:nvSpPr>
          <p:spPr>
            <a:xfrm>
              <a:off x="6049240" y="4403960"/>
              <a:ext cx="25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Tarifs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g29e2d6e8b53_0_70"/>
            <p:cNvSpPr/>
            <p:nvPr/>
          </p:nvSpPr>
          <p:spPr>
            <a:xfrm>
              <a:off x="1664484" y="4223960"/>
              <a:ext cx="288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Remboursement de la dette</a:t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0" name="Google Shape;290;g29e2d6e8b53_0_7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91" name="Google Shape;291;g29e2d6e8b53_0_7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770073" y="2039757"/>
            <a:ext cx="1236628" cy="1838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9"/>
          <p:cNvSpPr txBox="1"/>
          <p:nvPr>
            <p:ph type="title"/>
          </p:nvPr>
        </p:nvSpPr>
        <p:spPr>
          <a:xfrm>
            <a:off x="360000" y="360000"/>
            <a:ext cx="792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Le paiement des intérêts</a:t>
            </a:r>
            <a:endParaRPr sz="4000"/>
          </a:p>
        </p:txBody>
      </p:sp>
      <p:sp>
        <p:nvSpPr>
          <p:cNvPr id="297" name="Google Shape;297;p9"/>
          <p:cNvSpPr txBox="1"/>
          <p:nvPr>
            <p:ph idx="1" type="body"/>
          </p:nvPr>
        </p:nvSpPr>
        <p:spPr>
          <a:xfrm>
            <a:off x="360000" y="1080000"/>
            <a:ext cx="7920000" cy="15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571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 dernier volet de dépenses du gouvernement est celui des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intérêts sur la dette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5715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 gouvernement paie des intérêts sur l'argent emprunté au fil des années et qui n'a pas encore été remboursé.</a:t>
            </a:r>
            <a:endParaRPr sz="2000"/>
          </a:p>
        </p:txBody>
      </p:sp>
      <p:pic>
        <p:nvPicPr>
          <p:cNvPr id="298" name="Google Shape;29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99" name="Google Shape;29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08575" y="2842096"/>
            <a:ext cx="5126850" cy="246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57290" y="5656326"/>
            <a:ext cx="3301365" cy="7048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5" name="Google Shape;305;p32"/>
          <p:cNvGraphicFramePr/>
          <p:nvPr/>
        </p:nvGraphicFramePr>
        <p:xfrm>
          <a:off x="360000" y="107999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{B0B06E8D-0B92-4A6E-B68A-6FB09604AD58}</a:tableStyleId>
              </a:tblPr>
              <a:tblGrid>
                <a:gridCol w="2267950"/>
                <a:gridCol w="2847375"/>
                <a:gridCol w="1463050"/>
                <a:gridCol w="14571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fr-CA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2022-23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fr-CA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</a:t>
                      </a:r>
                      <a:r>
                        <a:rPr lang="fr-CA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100000">
                <a:tc rowSpan="4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fr-CA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Principaux transferts aux particuliers</a:t>
                      </a:r>
                      <a:endParaRPr sz="1400" u="none" cap="none" strike="noStrike"/>
                    </a:p>
                  </a:txBody>
                  <a:tcPr marT="19050" marB="19050" marR="9525" marL="9525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fr-CA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Prestations d’assurance-emploi</a:t>
                      </a:r>
                      <a:endParaRPr sz="1400" u="none" cap="none" strike="noStrike"/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CA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31.3</a:t>
                      </a:r>
                      <a:endParaRPr sz="1400" u="none" cap="none" strike="noStrike"/>
                    </a:p>
                  </a:txBody>
                  <a:tcPr marT="19050" marB="1905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CA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39.0</a:t>
                      </a:r>
                      <a:endParaRPr sz="1400" u="none" cap="none" strike="noStrike"/>
                    </a:p>
                  </a:txBody>
                  <a:tcPr marT="19050" marB="19050" marR="9525" marL="9525" anchor="b"/>
                </a:tc>
              </a:tr>
              <a:tr h="1000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fr-CA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PCU</a:t>
                      </a:r>
                      <a:r>
                        <a:rPr b="0" i="0" lang="fr-CA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&amp; Prestation canadienne de la relance économique</a:t>
                      </a:r>
                      <a:endParaRPr sz="1400" u="none" cap="none" strike="noStrike"/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CA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0.4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CA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17.7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/>
                </a:tc>
              </a:tr>
              <a:tr h="1000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fr-CA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Allocation canadienne pour enfants</a:t>
                      </a:r>
                      <a:endParaRPr sz="1400" u="none" cap="none" strike="noStrike"/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CA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25.2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CA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26.3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/>
                </a:tc>
              </a:tr>
              <a:tr h="1000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fr-CA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Prestations aux aîné.e.s</a:t>
                      </a:r>
                      <a:endParaRPr sz="1400" u="none" cap="none" strike="noStrike"/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CA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68.2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CA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61.0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/>
                </a:tc>
              </a:tr>
              <a:tr h="100000"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fr-CA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Principaux transferts aux autres ordres de gouvernement</a:t>
                      </a:r>
                      <a:endParaRPr sz="1400" u="none" cap="none" strike="noStrike"/>
                    </a:p>
                  </a:txBody>
                  <a:tcPr marT="19050" marB="19050" marR="9525" marL="9525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Transfert canadien en matière de santé</a:t>
                      </a:r>
                      <a:endParaRPr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CA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45.2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CA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45.1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/>
                </a:tc>
              </a:tr>
              <a:tr h="1911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fr-CA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Péréquation</a:t>
                      </a:r>
                      <a:endParaRPr sz="1400" u="none" cap="none" strike="noStrike"/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CA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21.9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CA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20.9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/>
                </a:tc>
              </a:tr>
              <a:tr h="1932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fr-CA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Transfert canadien en matière de programmes sociaux</a:t>
                      </a:r>
                      <a:endParaRPr sz="1400" u="none" cap="none" strike="noStrike"/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CA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15.9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CA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15.5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/>
                </a:tc>
              </a:tr>
              <a:tr h="100000"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fr-CA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Dépenses de programmes</a:t>
                      </a:r>
                      <a:endParaRPr sz="1400" u="none" cap="none" strike="noStrike"/>
                    </a:p>
                  </a:txBody>
                  <a:tcPr marT="19050" marB="19050" marR="9525" marL="9525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fr-CA" sz="1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Subvention salariale d'urgence du Canada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CA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0.0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CA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20.9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/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fr-CA" sz="1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Plan d’apprentissage et de garde des jeunes enfants pancanadien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CA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4.5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CA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2.9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/>
                </a:tc>
              </a:tr>
              <a:tr h="2470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fr-CA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Autres dépenses directes liées aux programmes</a:t>
                      </a:r>
                      <a:endParaRPr sz="1400" u="none" cap="none" strike="noStrike"/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fr-CA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116.0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fr-CA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122.4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fr-CA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Autres dépenses</a:t>
                      </a:r>
                      <a:endParaRPr b="1" i="0"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fr-CA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Frais liés à la dette publique</a:t>
                      </a:r>
                      <a:endParaRPr sz="1400" u="none" cap="none" strike="noStrike"/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CA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26.9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CA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24.9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/>
                </a:tc>
              </a:tr>
              <a:tr h="202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fr-CA" sz="15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des dépenses</a:t>
                      </a:r>
                      <a:endParaRPr sz="1400" u="none" cap="none" strike="noStrike"/>
                    </a:p>
                  </a:txBody>
                  <a:tcPr marT="19050" marB="19050" marR="9525" marL="9525" anchor="b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0" i="0" sz="15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fr-CA" sz="15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497.9</a:t>
                      </a:r>
                      <a:endParaRPr b="1" i="0" sz="15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fr-CA" sz="15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452.3</a:t>
                      </a:r>
                      <a:endParaRPr b="1" i="0" sz="15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>
                    <a:solidFill>
                      <a:schemeClr val="dk1"/>
                    </a:solidFill>
                  </a:tcPr>
                </a:tc>
              </a:tr>
            </a:tbl>
          </a:graphicData>
        </a:graphic>
      </p:graphicFrame>
      <p:sp>
        <p:nvSpPr>
          <p:cNvPr id="306" name="Google Shape;306;p32"/>
          <p:cNvSpPr txBox="1"/>
          <p:nvPr/>
        </p:nvSpPr>
        <p:spPr>
          <a:xfrm>
            <a:off x="360000" y="5400000"/>
            <a:ext cx="792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fr-CA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*Les montants indiqués sont en milliards de dollars, les chiffres peuvent ne pas correspondre aux totaux car les sommes ont été arrondies.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32"/>
          <p:cNvSpPr/>
          <p:nvPr/>
        </p:nvSpPr>
        <p:spPr>
          <a:xfrm>
            <a:off x="360000" y="360000"/>
            <a:ext cx="792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fr-CA" sz="4000" u="none" cap="none" strike="noStrik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Répartition des dépenses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3"/>
          <p:cNvSpPr txBox="1"/>
          <p:nvPr>
            <p:ph type="title"/>
          </p:nvPr>
        </p:nvSpPr>
        <p:spPr>
          <a:xfrm>
            <a:off x="360000" y="360000"/>
            <a:ext cx="792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Discussion</a:t>
            </a:r>
            <a:endParaRPr sz="4000"/>
          </a:p>
        </p:txBody>
      </p:sp>
      <p:sp>
        <p:nvSpPr>
          <p:cNvPr id="313" name="Google Shape;313;p33"/>
          <p:cNvSpPr txBox="1"/>
          <p:nvPr>
            <p:ph idx="1" type="body"/>
          </p:nvPr>
        </p:nvSpPr>
        <p:spPr>
          <a:xfrm>
            <a:off x="360000" y="1080000"/>
            <a:ext cx="7920000" cy="18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Qu'avez-vous appris sur les dépenses du gouvernement du Canada?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Certaines dépenses sont-elles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supérieures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 à ce que vous imaginiez?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Certaines dépenses sont-elles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inférieures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 à ce que vous imaginiez?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En quoi cela influence-t-il votre façon de voir le budget fédéral?</a:t>
            </a:r>
            <a:endParaRPr sz="2000"/>
          </a:p>
        </p:txBody>
      </p:sp>
      <p:sp>
        <p:nvSpPr>
          <p:cNvPr descr="http://www.clker.com/cliparts/K/G/c/y/S/a/canadian-leaf.svg" id="314" name="Google Shape;314;p33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5" name="Google Shape;31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2012-02-27T15:12:18Z</dcterms:created>
  <dc:creator>DE SYSTEMS</dc:creator>
</cp:coreProperties>
</file>