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j+AA7//FGYOHC2Ytfa76CkMmpg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CEEBB83-F23E-4575-8E51-4BA8EC5901D9}">
  <a:tblStyle styleId="{ECEEBB83-F23E-4575-8E51-4BA8EC5901D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 b="off" i="off"/>
      <a:tcStyle>
        <a:fill>
          <a:solidFill>
            <a:srgbClr val="E7F3F4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7F3F4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CA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fr-CA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e1d5e1a3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g29e1d5e1a3a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fr-CA"/>
              <a:t>Les sociétés d'État sont des entreprises établies par le gouvernement fédéral, par exemple, Postes Canada, VIA Rail. </a:t>
            </a:r>
            <a:endParaRPr/>
          </a:p>
        </p:txBody>
      </p:sp>
      <p:sp>
        <p:nvSpPr>
          <p:cNvPr id="129" name="Google Shape;129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e1d5e1a3a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4" name="Google Shape;144;g29e1d5e1a3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fr-CA"/>
              <a:t>Les sociétés d'État sont des entreprises établies par le gouvernement fédéral, par exemple, Postes Canada, VIA Rail. </a:t>
            </a:r>
            <a:endParaRPr/>
          </a:p>
        </p:txBody>
      </p:sp>
      <p:sp>
        <p:nvSpPr>
          <p:cNvPr id="145" name="Google Shape;145;g29e1d5e1a3a_0_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e1d5e1a3a_0_10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5" name="Google Shape;185;g29e1d5e1a3a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6" name="Google Shape;186;g29e1d5e1a3a_0_10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2" name="Google Shape;2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CA">
                <a:latin typeface="Arial"/>
                <a:ea typeface="Arial"/>
                <a:cs typeface="Arial"/>
                <a:sym typeface="Arial"/>
              </a:rPr>
              <a:t>https://www.canada.ca/fr/agence-revenu/services/impot/particuliers/foire-questions-particuliers/taux-imposition-canadiens-particuliers-annee-courante-annees-passees.html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e1d5e1a3a_0_1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4" name="Google Shape;234;g29e1d5e1a3a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5" name="Google Shape;235;g29e1d5e1a3a_0_1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8" name="Google Shape;2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9" name="Google Shape;259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9e1d5e1a3a_0_1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4" name="Google Shape;274;g29e1d5e1a3a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75" name="Google Shape;275;g29e1d5e1a3a_0_1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Google Shape;29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Google Shape;29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5" name="Google Shape;30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06" name="Google Shape;306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9e1d5e1a3a_0_1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1" name="Google Shape;321;g29e1d5e1a3a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2" name="Google Shape;322;g29e1d5e1a3a_0_15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8" name="Google Shape;33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9e1d5e1a3a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g29e1d5e1a3a_0_1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6" name="Google Shape;37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5" name="Google Shape;38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3" name="Google Shape;39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descr="SBC_pp_slides_ENG-01" id="21" name="Google Shape;21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descr="SBC_pp_slides_ENG-03" id="28" name="Google Shape;2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32" name="Google Shape;32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descr="SBC_pp_slides_ENG-03" id="35" name="Google Shape;35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9" name="Google Shape;39;p3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0" name="Google Shape;40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6" name="Google Shape;46;p3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7" name="Google Shape;47;p3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8" name="Google Shape;48;p3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9" name="Google Shape;49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64" name="Google Shape;64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5" name="Google Shape;65;p3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72" name="Google Shape;72;p3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idx="1" type="subTitle"/>
          </p:nvPr>
        </p:nvSpPr>
        <p:spPr>
          <a:xfrm>
            <a:off x="228600" y="5791200"/>
            <a:ext cx="7467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lang="fr-CA" sz="2200">
                <a:latin typeface="Calibri"/>
                <a:ea typeface="Calibri"/>
                <a:cs typeface="Calibri"/>
                <a:sym typeface="Calibri"/>
              </a:rPr>
              <a:t>Diaporama C : Les revenus du gouvernement du Canada</a:t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0" y="2499100"/>
            <a:ext cx="9144000" cy="16539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325" y="2705848"/>
            <a:ext cx="7951350" cy="124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56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L'argent que le gouvernement perçoit ou gagne est appelé...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758920" y="2160000"/>
            <a:ext cx="7626159" cy="2758446"/>
            <a:chOff x="900651" y="2325450"/>
            <a:chExt cx="7626159" cy="2758446"/>
          </a:xfrm>
        </p:grpSpPr>
        <p:sp>
          <p:nvSpPr>
            <p:cNvPr id="101" name="Google Shape;101;p2"/>
            <p:cNvSpPr/>
            <p:nvPr/>
          </p:nvSpPr>
          <p:spPr>
            <a:xfrm>
              <a:off x="1822257" y="242625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p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rofit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2" name="Google Shape;102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51" y="232545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51" y="416229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085194" y="232545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2"/>
            <p:cNvSpPr/>
            <p:nvPr/>
          </p:nvSpPr>
          <p:spPr>
            <a:xfrm>
              <a:off x="6006810" y="242625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l’i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ntérêt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6" name="Google Shape;106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58572" y="416229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2"/>
            <p:cNvSpPr/>
            <p:nvPr/>
          </p:nvSpPr>
          <p:spPr>
            <a:xfrm>
              <a:off x="6006796" y="4263096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r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evenus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822245" y="4263096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l’é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pargne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" name="Google Shape;109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e1d5e1a3a_0_3"/>
          <p:cNvSpPr/>
          <p:nvPr/>
        </p:nvSpPr>
        <p:spPr>
          <a:xfrm>
            <a:off x="756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L'argent que le gouvernement perçoit ou gagne est appelé...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g29e1d5e1a3a_0_3"/>
          <p:cNvGrpSpPr/>
          <p:nvPr/>
        </p:nvGrpSpPr>
        <p:grpSpPr>
          <a:xfrm>
            <a:off x="758920" y="2160000"/>
            <a:ext cx="7626159" cy="2758446"/>
            <a:chOff x="900651" y="2325450"/>
            <a:chExt cx="7626159" cy="2758446"/>
          </a:xfrm>
        </p:grpSpPr>
        <p:sp>
          <p:nvSpPr>
            <p:cNvPr id="116" name="Google Shape;116;g29e1d5e1a3a_0_3"/>
            <p:cNvSpPr/>
            <p:nvPr/>
          </p:nvSpPr>
          <p:spPr>
            <a:xfrm>
              <a:off x="1822257" y="242625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p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rofit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" name="Google Shape;117;g29e1d5e1a3a_0_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51" y="232545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g29e1d5e1a3a_0_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51" y="416229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g29e1d5e1a3a_0_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085194" y="232545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g29e1d5e1a3a_0_3"/>
            <p:cNvSpPr/>
            <p:nvPr/>
          </p:nvSpPr>
          <p:spPr>
            <a:xfrm>
              <a:off x="6006810" y="2426250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l’i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ntérêt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1" name="Google Shape;121;g29e1d5e1a3a_0_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58572" y="416229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g29e1d5e1a3a_0_3"/>
            <p:cNvSpPr/>
            <p:nvPr/>
          </p:nvSpPr>
          <p:spPr>
            <a:xfrm>
              <a:off x="6006796" y="4263096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lang="fr-CA" sz="30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r</a:t>
              </a: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evenus</a:t>
              </a:r>
              <a:endParaRPr b="1" i="0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g29e1d5e1a3a_0_3"/>
            <p:cNvSpPr/>
            <p:nvPr/>
          </p:nvSpPr>
          <p:spPr>
            <a:xfrm>
              <a:off x="1822245" y="4263096"/>
              <a:ext cx="25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l’é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pargne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4" name="Google Shape;124;g29e1d5e1a3a_0_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25" name="Google Shape;125;g29e1d5e1a3a_0_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36758" y="3871164"/>
            <a:ext cx="1137873" cy="1691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source de revenus la plus importante du gouvernement est issue…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4"/>
          <p:cNvGrpSpPr/>
          <p:nvPr/>
        </p:nvGrpSpPr>
        <p:grpSpPr>
          <a:xfrm>
            <a:off x="774476" y="2160000"/>
            <a:ext cx="7595049" cy="2965485"/>
            <a:chOff x="900662" y="2273764"/>
            <a:chExt cx="7595049" cy="2965485"/>
          </a:xfrm>
        </p:grpSpPr>
        <p:sp>
          <p:nvSpPr>
            <p:cNvPr id="133" name="Google Shape;133;p4"/>
            <p:cNvSpPr/>
            <p:nvPr/>
          </p:nvSpPr>
          <p:spPr>
            <a:xfrm>
              <a:off x="1822734" y="2273764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revenus des sociétés d’État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62" y="2352728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62" y="4238213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029197" y="2352964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4"/>
            <p:cNvSpPr/>
            <p:nvPr/>
          </p:nvSpPr>
          <p:spPr>
            <a:xfrm>
              <a:off x="5975711" y="2273764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impôts et les taxes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822784" y="4159249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cotisations d'assurance-emploi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9" name="Google Shape;139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14997" y="4238449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4"/>
            <p:cNvSpPr/>
            <p:nvPr/>
          </p:nvSpPr>
          <p:spPr>
            <a:xfrm>
              <a:off x="5975633" y="4159249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commerce international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1" name="Google Shape;141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9e1d5e1a3a_0_20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source de revenus la plus importante du gouvernement est issue…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" name="Google Shape;148;g29e1d5e1a3a_0_20"/>
          <p:cNvGrpSpPr/>
          <p:nvPr/>
        </p:nvGrpSpPr>
        <p:grpSpPr>
          <a:xfrm>
            <a:off x="774476" y="2160000"/>
            <a:ext cx="7595049" cy="2965485"/>
            <a:chOff x="900662" y="2273764"/>
            <a:chExt cx="7595049" cy="2965485"/>
          </a:xfrm>
        </p:grpSpPr>
        <p:sp>
          <p:nvSpPr>
            <p:cNvPr id="149" name="Google Shape;149;g29e1d5e1a3a_0_20"/>
            <p:cNvSpPr/>
            <p:nvPr/>
          </p:nvSpPr>
          <p:spPr>
            <a:xfrm>
              <a:off x="1822734" y="2273764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revenus des sociétés d’État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0" name="Google Shape;150;g29e1d5e1a3a_0_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662" y="2352728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g29e1d5e1a3a_0_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00662" y="4238213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g29e1d5e1a3a_0_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029197" y="2352964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g29e1d5e1a3a_0_20"/>
            <p:cNvSpPr/>
            <p:nvPr/>
          </p:nvSpPr>
          <p:spPr>
            <a:xfrm>
              <a:off x="5975711" y="2273764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lang="fr-CA" sz="30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impôts et les taxes</a:t>
              </a:r>
              <a:endParaRPr b="1" i="0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g29e1d5e1a3a_0_20"/>
            <p:cNvSpPr/>
            <p:nvPr/>
          </p:nvSpPr>
          <p:spPr>
            <a:xfrm>
              <a:off x="1822784" y="4159249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cotisations d'assurance-emploi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g29e1d5e1a3a_0_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14997" y="4238449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g29e1d5e1a3a_0_20"/>
            <p:cNvSpPr/>
            <p:nvPr/>
          </p:nvSpPr>
          <p:spPr>
            <a:xfrm>
              <a:off x="5975633" y="4159249"/>
              <a:ext cx="252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commerce international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7" name="Google Shape;157;g29e1d5e1a3a_0_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58" name="Google Shape;158;g29e1d5e1a3a_0_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58125" y="2089313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Impôts et taxes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 txBox="1"/>
          <p:nvPr>
            <p:ph idx="1" type="body"/>
          </p:nvPr>
        </p:nvSpPr>
        <p:spPr>
          <a:xfrm>
            <a:off x="360000" y="1080000"/>
            <a:ext cx="8229600" cy="18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impôts et les taxes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sont les sommes d'argent facturées par le gouvernement aux particuliers et aux entreprises (sociétés). </a:t>
            </a:r>
            <a:endParaRPr sz="2000"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Ils représentent environ 80 % des revenus du gouvernement fédéral.</a:t>
            </a:r>
            <a:endParaRPr sz="2000"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Il existe quatre grandes catégories d'impôts 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45388" y="2928225"/>
            <a:ext cx="4653224" cy="261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/>
          <p:nvPr/>
        </p:nvSpPr>
        <p:spPr>
          <a:xfrm>
            <a:off x="972000" y="612000"/>
            <a:ext cx="7200000" cy="1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Lorsqu’on vit au Canada, on doit payer des impôts sur l'argent gagné. Combien d'argent pouvez-vous gagner chaque année avant de devoir payer des impôts?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" name="Google Shape;173;p7"/>
          <p:cNvGrpSpPr/>
          <p:nvPr/>
        </p:nvGrpSpPr>
        <p:grpSpPr>
          <a:xfrm>
            <a:off x="1096139" y="2700000"/>
            <a:ext cx="6951722" cy="2783308"/>
            <a:chOff x="1060327" y="2700000"/>
            <a:chExt cx="6951722" cy="2783308"/>
          </a:xfrm>
        </p:grpSpPr>
        <p:sp>
          <p:nvSpPr>
            <p:cNvPr id="174" name="Google Shape;174;p7"/>
            <p:cNvSpPr/>
            <p:nvPr/>
          </p:nvSpPr>
          <p:spPr>
            <a:xfrm>
              <a:off x="1982411" y="2801036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fr-CA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000 $</a:t>
              </a:r>
              <a:endPara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5" name="Google Shape;175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0327" y="270000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22788" y="4561236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318855" y="270023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7"/>
            <p:cNvSpPr/>
            <p:nvPr/>
          </p:nvSpPr>
          <p:spPr>
            <a:xfrm>
              <a:off x="6212049" y="2801036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787 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$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2044847" y="466227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13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808 $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0" name="Google Shape;180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290438" y="4561472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7"/>
            <p:cNvSpPr/>
            <p:nvPr/>
          </p:nvSpPr>
          <p:spPr>
            <a:xfrm>
              <a:off x="6212049" y="466227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000 $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2" name="Google Shape;18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e1d5e1a3a_0_103"/>
          <p:cNvSpPr/>
          <p:nvPr/>
        </p:nvSpPr>
        <p:spPr>
          <a:xfrm>
            <a:off x="972000" y="612000"/>
            <a:ext cx="7200000" cy="1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Lorsqu’on vit au Canada, on doit payer des impôts sur l'argent gagné. Combien d'argent pouvez-vous gagner chaque année avant de devoir payer des impôts?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9" name="Google Shape;189;g29e1d5e1a3a_0_103"/>
          <p:cNvGrpSpPr/>
          <p:nvPr/>
        </p:nvGrpSpPr>
        <p:grpSpPr>
          <a:xfrm>
            <a:off x="1096139" y="2700000"/>
            <a:ext cx="6951722" cy="2783308"/>
            <a:chOff x="1060327" y="2700000"/>
            <a:chExt cx="6951722" cy="2783308"/>
          </a:xfrm>
        </p:grpSpPr>
        <p:sp>
          <p:nvSpPr>
            <p:cNvPr id="190" name="Google Shape;190;g29e1d5e1a3a_0_103"/>
            <p:cNvSpPr/>
            <p:nvPr/>
          </p:nvSpPr>
          <p:spPr>
            <a:xfrm>
              <a:off x="1982411" y="2801036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fr-CA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000 $</a:t>
              </a:r>
              <a:endPara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1" name="Google Shape;191;g29e1d5e1a3a_0_10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0327" y="270000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g29e1d5e1a3a_0_10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22788" y="4561236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g29e1d5e1a3a_0_10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318855" y="270023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29e1d5e1a3a_0_103"/>
            <p:cNvSpPr/>
            <p:nvPr/>
          </p:nvSpPr>
          <p:spPr>
            <a:xfrm>
              <a:off x="6212049" y="2801036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787 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$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g29e1d5e1a3a_0_103"/>
            <p:cNvSpPr/>
            <p:nvPr/>
          </p:nvSpPr>
          <p:spPr>
            <a:xfrm>
              <a:off x="2044847" y="466227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13</a:t>
              </a:r>
              <a:r>
                <a:rPr b="1" lang="fr-CA" sz="30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808 $</a:t>
              </a:r>
              <a:endParaRPr b="1" i="0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6" name="Google Shape;196;g29e1d5e1a3a_0_10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290438" y="4561472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g29e1d5e1a3a_0_103"/>
            <p:cNvSpPr/>
            <p:nvPr/>
          </p:nvSpPr>
          <p:spPr>
            <a:xfrm>
              <a:off x="6212049" y="466227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000 $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8" name="Google Shape;198;g29e1d5e1a3a_0_10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99" name="Google Shape;199;g29e1d5e1a3a_0_10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71984" y="4365731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 txBox="1"/>
          <p:nvPr>
            <p:ph type="title"/>
          </p:nvPr>
        </p:nvSpPr>
        <p:spPr>
          <a:xfrm>
            <a:off x="360000" y="360000"/>
            <a:ext cx="82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L’impôt sur le revenu des particuliers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 txBox="1"/>
          <p:nvPr>
            <p:ph idx="1" type="body"/>
          </p:nvPr>
        </p:nvSpPr>
        <p:spPr>
          <a:xfrm>
            <a:off x="360000" y="1080000"/>
            <a:ext cx="82800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L'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impôt sur le revenu des particuliers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est l'argent perçu auprès des individus en fonction de l'argent qu'ils gagnent grâce à un emploi et/ou grâce à divers investissements.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montant qu’il faut payer dépend du montant des revenus. Au niveau fédéral, voici les taux d’imposition appliqués en fonction des différentes tranches de revenus (approximativement) :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fr-CA" sz="1600">
                <a:latin typeface="Calibri"/>
                <a:ea typeface="Calibri"/>
                <a:cs typeface="Calibri"/>
                <a:sym typeface="Calibri"/>
              </a:rPr>
              <a:t>0b% sur votre premier revenu de 13 808 $;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fr-CA" sz="1600">
                <a:latin typeface="Calibri"/>
                <a:ea typeface="Calibri"/>
                <a:cs typeface="Calibri"/>
                <a:sym typeface="Calibri"/>
              </a:rPr>
              <a:t>15b% sur la tranche suivante de 35 212 $ de revenu imposable (entre 13 808 $ et 49 020 $);</a:t>
            </a:r>
            <a:endParaRPr/>
          </a:p>
          <a:p>
            <a:pPr indent="-342900" lvl="0" marL="342900" rtl="0" algn="just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fr-CA" sz="1600">
                <a:latin typeface="Calibri"/>
                <a:ea typeface="Calibri"/>
                <a:cs typeface="Calibri"/>
                <a:sym typeface="Calibri"/>
              </a:rPr>
              <a:t>20,5 % sur la tranche suivante de 49 020 $ de revenu imposable (entre 49 020 $ et 98 040 $);</a:t>
            </a:r>
            <a:endParaRPr/>
          </a:p>
          <a:p>
            <a:pPr indent="-342900" lvl="0" marL="342900" rtl="0" algn="just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fr-CA" sz="1600">
                <a:latin typeface="Calibri"/>
                <a:ea typeface="Calibri"/>
                <a:cs typeface="Calibri"/>
                <a:sym typeface="Calibri"/>
              </a:rPr>
              <a:t>26 % sur la tranche suivante de 53 939 $ de revenu imposable (entre 98 040 $ et 151 978 $);</a:t>
            </a:r>
            <a:endParaRPr/>
          </a:p>
          <a:p>
            <a:pPr indent="-342900" lvl="0" marL="342900" rtl="0" algn="just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fr-CA" sz="1600">
                <a:latin typeface="Calibri"/>
                <a:ea typeface="Calibri"/>
                <a:cs typeface="Calibri"/>
                <a:sym typeface="Calibri"/>
              </a:rPr>
              <a:t>29 % sur la tranche suivante de 64 533 $ de revenu imposable (entre 151 978 $ et 216 511 $);</a:t>
            </a:r>
            <a:endParaRPr/>
          </a:p>
          <a:p>
            <a:pPr indent="-342900" lvl="0" marL="342900" rtl="0" algn="just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fr-CA" sz="1600">
                <a:latin typeface="Calibri"/>
                <a:ea typeface="Calibri"/>
                <a:cs typeface="Calibri"/>
                <a:sym typeface="Calibri"/>
              </a:rPr>
              <a:t>33 % sur la portion de revenu imposable qui excède 216 511 $.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1" marL="0" rtl="0" algn="just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i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1" marL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i="1" lang="fr-CA" sz="1600">
                <a:latin typeface="Calibri"/>
                <a:ea typeface="Calibri"/>
                <a:cs typeface="Calibri"/>
                <a:sym typeface="Calibri"/>
              </a:rPr>
              <a:t>Note : Les provinces/territoires ont également leurs propres taux d'imposition sur le revenu, qui varient de 4 à 21 %.</a:t>
            </a:r>
            <a:endParaRPr sz="2400"/>
          </a:p>
        </p:txBody>
      </p:sp>
      <p:pic>
        <p:nvPicPr>
          <p:cNvPr id="206" name="Google Shape;20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Exemple de revenu personnel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 txBox="1"/>
          <p:nvPr>
            <p:ph idx="1" type="body"/>
          </p:nvPr>
        </p:nvSpPr>
        <p:spPr>
          <a:xfrm>
            <a:off x="360000" y="4468150"/>
            <a:ext cx="792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En plus de cela, elle paierait un autre montant pour l'impôt sur le revenu au provincial, selon son lieu de résidence. Si elle vivait en Ontario, ce montant serait d'environ 2 942,21 $. En Alberta, ce montant serait de 4 063,10 $.</a:t>
            </a:r>
            <a:endParaRPr sz="2000"/>
          </a:p>
        </p:txBody>
      </p:sp>
      <p:sp>
        <p:nvSpPr>
          <p:cNvPr id="213" name="Google Shape;213;p10"/>
          <p:cNvSpPr txBox="1"/>
          <p:nvPr/>
        </p:nvSpPr>
        <p:spPr>
          <a:xfrm>
            <a:off x="360000" y="1080000"/>
            <a:ext cx="7920000" cy="1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CA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Samira travaille comme designeuse graphique dans une entreprise de développement de sites Internet. Elle gagne 60 000 dollars par an.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CA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tableau ci-dessous indique comment est calculé son </a:t>
            </a:r>
            <a:r>
              <a:rPr b="1" i="0" lang="fr-CA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impôt sur le revenu au niveau fédéral</a:t>
            </a:r>
            <a:r>
              <a:rPr b="0" i="0" lang="fr-CA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4" name="Google Shape;214;p10"/>
          <p:cNvGraphicFramePr/>
          <p:nvPr/>
        </p:nvGraphicFramePr>
        <p:xfrm>
          <a:off x="360000" y="26238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{ECEEBB83-F23E-4575-8E51-4BA8EC5901D9}</a:tableStyleId>
              </a:tblPr>
              <a:tblGrid>
                <a:gridCol w="3008375"/>
                <a:gridCol w="2333025"/>
                <a:gridCol w="2578600"/>
              </a:tblGrid>
              <a:tr h="32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Revenu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Taux d’imposition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Montant de l’impôt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197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Premier 13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808 $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0 %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00 $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Tranche suivante de 35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212 $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0 %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281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80 $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Tranche suivante de 10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980 $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5 %</a:t>
                      </a:r>
                      <a:endParaRPr sz="1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250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,90</a:t>
                      </a:r>
                      <a:r>
                        <a:rPr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r>
                        <a:rPr b="1"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000</a:t>
                      </a:r>
                      <a:r>
                        <a:rPr b="1"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$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b="1"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532</a:t>
                      </a:r>
                      <a:r>
                        <a:rPr b="1"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1" lang="fr-CA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 </a:t>
                      </a:r>
                      <a:r>
                        <a:rPr b="1" lang="fr-CA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215" name="Google Shape;21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44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"/>
          <p:cNvSpPr/>
          <p:nvPr/>
        </p:nvSpPr>
        <p:spPr>
          <a:xfrm>
            <a:off x="972000" y="612000"/>
            <a:ext cx="7200000" cy="1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entreprises doivent payer un impôt sur leurs profits chaque année.</a:t>
            </a:r>
            <a:r>
              <a:rPr lang="fr-CA" sz="3000"/>
              <a:t> </a:t>
            </a: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 est le taux d'imposition des entreprises au niveau fédéral?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2" name="Google Shape;222;p11"/>
          <p:cNvGrpSpPr/>
          <p:nvPr/>
        </p:nvGrpSpPr>
        <p:grpSpPr>
          <a:xfrm>
            <a:off x="1621231" y="2700000"/>
            <a:ext cx="5901538" cy="2872890"/>
            <a:chOff x="1548631" y="2700000"/>
            <a:chExt cx="5901538" cy="2872890"/>
          </a:xfrm>
        </p:grpSpPr>
        <p:sp>
          <p:nvSpPr>
            <p:cNvPr id="223" name="Google Shape;223;p11"/>
            <p:cNvSpPr/>
            <p:nvPr/>
          </p:nvSpPr>
          <p:spPr>
            <a:xfrm>
              <a:off x="2470703" y="280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40 %</a:t>
              </a:r>
              <a:endPara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4" name="Google Shape;22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62369" y="270000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48631" y="4650818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448569" y="270023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1"/>
            <p:cNvSpPr/>
            <p:nvPr/>
          </p:nvSpPr>
          <p:spPr>
            <a:xfrm>
              <a:off x="6370169" y="280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15 %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2470703" y="4751854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25 %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9" name="Google Shape;229;p1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448569" y="4651054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11"/>
            <p:cNvSpPr/>
            <p:nvPr/>
          </p:nvSpPr>
          <p:spPr>
            <a:xfrm>
              <a:off x="6370169" y="4751854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1" name="Google Shape;23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9e1d5e1a3a_0_120"/>
          <p:cNvSpPr/>
          <p:nvPr/>
        </p:nvSpPr>
        <p:spPr>
          <a:xfrm>
            <a:off x="972000" y="612000"/>
            <a:ext cx="7200000" cy="1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entreprises doivent payer un impôt sur leurs profits chaque année.</a:t>
            </a:r>
            <a:r>
              <a:rPr lang="fr-CA" sz="3000"/>
              <a:t> </a:t>
            </a: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 est le taux d'imposition des entreprises au niveau fédéral?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g29e1d5e1a3a_0_120"/>
          <p:cNvGrpSpPr/>
          <p:nvPr/>
        </p:nvGrpSpPr>
        <p:grpSpPr>
          <a:xfrm>
            <a:off x="1621231" y="2700000"/>
            <a:ext cx="5901538" cy="2872890"/>
            <a:chOff x="1548631" y="2700000"/>
            <a:chExt cx="5901538" cy="2872890"/>
          </a:xfrm>
        </p:grpSpPr>
        <p:sp>
          <p:nvSpPr>
            <p:cNvPr id="239" name="Google Shape;239;g29e1d5e1a3a_0_120"/>
            <p:cNvSpPr/>
            <p:nvPr/>
          </p:nvSpPr>
          <p:spPr>
            <a:xfrm>
              <a:off x="2470703" y="280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40 %</a:t>
              </a:r>
              <a:endPara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0" name="Google Shape;240;g29e1d5e1a3a_0_1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62369" y="270000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g29e1d5e1a3a_0_1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48631" y="4650818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g29e1d5e1a3a_0_1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448569" y="270023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g29e1d5e1a3a_0_120"/>
            <p:cNvSpPr/>
            <p:nvPr/>
          </p:nvSpPr>
          <p:spPr>
            <a:xfrm>
              <a:off x="6370169" y="280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15 %</a:t>
              </a:r>
              <a:endParaRPr b="1" i="0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g29e1d5e1a3a_0_120"/>
            <p:cNvSpPr/>
            <p:nvPr/>
          </p:nvSpPr>
          <p:spPr>
            <a:xfrm>
              <a:off x="2470703" y="4751854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25 %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5" name="Google Shape;245;g29e1d5e1a3a_0_1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448569" y="4651054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g29e1d5e1a3a_0_120"/>
            <p:cNvSpPr/>
            <p:nvPr/>
          </p:nvSpPr>
          <p:spPr>
            <a:xfrm>
              <a:off x="6370169" y="4751854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7" name="Google Shape;247;g29e1d5e1a3a_0_1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48" name="Google Shape;248;g29e1d5e1a3a_0_1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34000" y="2514600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"/>
          <p:cNvSpPr txBox="1"/>
          <p:nvPr>
            <p:ph type="title"/>
          </p:nvPr>
        </p:nvSpPr>
        <p:spPr>
          <a:xfrm>
            <a:off x="360000" y="360000"/>
            <a:ext cx="82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L'impôt sur le revenu des entreprises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 txBox="1"/>
          <p:nvPr>
            <p:ph idx="1" type="body"/>
          </p:nvPr>
        </p:nvSpPr>
        <p:spPr>
          <a:xfrm>
            <a:off x="360000" y="1080000"/>
            <a:ext cx="8280000" cy="28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entreprises paient des impôts sur leurs profits nets (leur excédent, après dépenses).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taux général d'imposition des entreprises est de 15 % depuis 2012.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taux d'imposition pour les petites entreprises est de 9 % (en 2015, il était de 11 %).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Tout comme l'impôt sur le revenu des particuliers, les entreprises doivent également payer un impôt provincial.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/>
          <p:nvPr/>
        </p:nvSpPr>
        <p:spPr>
          <a:xfrm>
            <a:off x="972000" y="612000"/>
            <a:ext cx="720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taxe fédérale sur les produits et services (TPS) achetés au Canada est actuellement de...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2" name="Google Shape;262;p14"/>
          <p:cNvGrpSpPr/>
          <p:nvPr/>
        </p:nvGrpSpPr>
        <p:grpSpPr>
          <a:xfrm>
            <a:off x="1354531" y="2160000"/>
            <a:ext cx="6434938" cy="2907122"/>
            <a:chOff x="1281931" y="2160000"/>
            <a:chExt cx="6434938" cy="2907122"/>
          </a:xfrm>
        </p:grpSpPr>
        <p:sp>
          <p:nvSpPr>
            <p:cNvPr id="263" name="Google Shape;263;p14"/>
            <p:cNvSpPr/>
            <p:nvPr/>
          </p:nvSpPr>
          <p:spPr>
            <a:xfrm>
              <a:off x="2203994" y="226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14 %</a:t>
              </a:r>
              <a:endPara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4" name="Google Shape;264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81931" y="216000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81931" y="414505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39069" y="216023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4"/>
            <p:cNvSpPr/>
            <p:nvPr/>
          </p:nvSpPr>
          <p:spPr>
            <a:xfrm>
              <a:off x="6560669" y="226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2203994" y="424608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22 %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9" name="Google Shape;269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15269" y="414528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14"/>
            <p:cNvSpPr/>
            <p:nvPr/>
          </p:nvSpPr>
          <p:spPr>
            <a:xfrm>
              <a:off x="6636869" y="424608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1" name="Google Shape;27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9e1d5e1a3a_0_137"/>
          <p:cNvSpPr/>
          <p:nvPr/>
        </p:nvSpPr>
        <p:spPr>
          <a:xfrm>
            <a:off x="972000" y="612000"/>
            <a:ext cx="720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taxe fédérale sur les produits et services (TPS) achetés au Canada est actuellement de...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g29e1d5e1a3a_0_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279" name="Google Shape;279;g29e1d5e1a3a_0_137"/>
          <p:cNvGrpSpPr/>
          <p:nvPr/>
        </p:nvGrpSpPr>
        <p:grpSpPr>
          <a:xfrm>
            <a:off x="1354531" y="1981200"/>
            <a:ext cx="6434938" cy="3085922"/>
            <a:chOff x="1354531" y="1981200"/>
            <a:chExt cx="6434938" cy="3085922"/>
          </a:xfrm>
        </p:grpSpPr>
        <p:pic>
          <p:nvPicPr>
            <p:cNvPr id="280" name="Google Shape;280;g29e1d5e1a3a_0_1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10200" y="1981200"/>
              <a:ext cx="1236628" cy="18382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g29e1d5e1a3a_0_137"/>
            <p:cNvSpPr/>
            <p:nvPr/>
          </p:nvSpPr>
          <p:spPr>
            <a:xfrm>
              <a:off x="2276594" y="226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fr-CA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14 %</a:t>
              </a:r>
              <a:endPara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2" name="Google Shape;282;g29e1d5e1a3a_0_1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354531" y="216000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g29e1d5e1a3a_0_13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354531" y="414505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g29e1d5e1a3a_0_137"/>
            <p:cNvSpPr/>
            <p:nvPr/>
          </p:nvSpPr>
          <p:spPr>
            <a:xfrm>
              <a:off x="6633269" y="226103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5 %</a:t>
              </a:r>
              <a:endParaRPr b="1" i="0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g29e1d5e1a3a_0_137"/>
            <p:cNvSpPr/>
            <p:nvPr/>
          </p:nvSpPr>
          <p:spPr>
            <a:xfrm>
              <a:off x="2276594" y="424608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22 %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6" name="Google Shape;286;g29e1d5e1a3a_0_13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787869" y="414528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g29e1d5e1a3a_0_137"/>
            <p:cNvSpPr/>
            <p:nvPr/>
          </p:nvSpPr>
          <p:spPr>
            <a:xfrm>
              <a:off x="6709469" y="4246086"/>
              <a:ext cx="108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8 %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La taxe sur les produits et services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6"/>
          <p:cNvSpPr txBox="1"/>
          <p:nvPr>
            <p:ph idx="1" type="body"/>
          </p:nvPr>
        </p:nvSpPr>
        <p:spPr>
          <a:xfrm>
            <a:off x="360000" y="1080000"/>
            <a:ext cx="8229600" cy="44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taxe sur les produits et services (TPS)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s'applique à la plupart des achats que vous faites, comme les vêtements et les jeux vidéo. Le taux actuel de la TPS est de 5 %.</a:t>
            </a:r>
            <a:br>
              <a:rPr lang="fr-CA" sz="2000">
                <a:latin typeface="Calibri"/>
                <a:ea typeface="Calibri"/>
                <a:cs typeface="Calibri"/>
                <a:sym typeface="Calibri"/>
              </a:rPr>
            </a:b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 u="sng">
                <a:latin typeface="Calibri"/>
                <a:ea typeface="Calibri"/>
                <a:cs typeface="Calibri"/>
                <a:sym typeface="Calibri"/>
              </a:rPr>
              <a:t>Par exemple : </a:t>
            </a:r>
            <a:endParaRPr sz="20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2000">
                <a:latin typeface="Calibri"/>
                <a:ea typeface="Calibri"/>
                <a:cs typeface="Calibri"/>
                <a:sym typeface="Calibri"/>
              </a:rPr>
              <a:t>Un jeu vidéo de 100 $ x TPS de 5 % (5 $) = total de 105 $.</a:t>
            </a:r>
            <a:endParaRPr sz="20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i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Certaines provinces appliquent leur propre taxe de vente provinciale (TVP) ou une taxe de vente harmonisée (TVH). La TVH comprend à la fois la TPS et la TVP.</a:t>
            </a:r>
            <a:br>
              <a:rPr lang="fr-CA" sz="2000">
                <a:latin typeface="Calibri"/>
                <a:ea typeface="Calibri"/>
                <a:cs typeface="Calibri"/>
                <a:sym typeface="Calibri"/>
              </a:rPr>
            </a:b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fr-CA" sz="2000" u="sng">
                <a:latin typeface="Calibri"/>
                <a:ea typeface="Calibri"/>
                <a:cs typeface="Calibri"/>
                <a:sym typeface="Calibri"/>
              </a:rPr>
              <a:t>Par exemple : </a:t>
            </a:r>
            <a:endParaRPr sz="20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i="1" lang="fr-CA" sz="2000">
                <a:latin typeface="Calibri"/>
                <a:ea typeface="Calibri"/>
                <a:cs typeface="Calibri"/>
                <a:sym typeface="Calibri"/>
              </a:rPr>
              <a:t>Un jeu vidéo de 100 $ x TVH de 13 % (5 $ de TPS et 8 $ de TVP) = Total de 113 $.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7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Autres taxes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7"/>
          <p:cNvSpPr txBox="1"/>
          <p:nvPr>
            <p:ph idx="1" type="body"/>
          </p:nvPr>
        </p:nvSpPr>
        <p:spPr>
          <a:xfrm>
            <a:off x="360000" y="1080000"/>
            <a:ext cx="8229600" cy="14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Il existe d'autres types de taxes, telles que la retenue d'impôt des non-résident.e.s, les droits de douane à l'importation, les taxes sur l'énergie, les taxes sur les produits fabriqués ou produits au Canada et les taxes sur l'alcool et le tabac.</a:t>
            </a:r>
            <a:endParaRPr sz="2000"/>
          </a:p>
        </p:txBody>
      </p:sp>
      <p:pic>
        <p:nvPicPr>
          <p:cNvPr id="301" name="Google Shape;30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3942" y="2426836"/>
            <a:ext cx="2956115" cy="2613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/>
          <p:nvPr/>
        </p:nvSpPr>
        <p:spPr>
          <a:xfrm>
            <a:off x="972000" y="612000"/>
            <a:ext cx="72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paie les cotisations d'assurance-emploi?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9" name="Google Shape;309;p18"/>
          <p:cNvGrpSpPr/>
          <p:nvPr/>
        </p:nvGrpSpPr>
        <p:grpSpPr>
          <a:xfrm>
            <a:off x="159725" y="2160000"/>
            <a:ext cx="8824550" cy="3058518"/>
            <a:chOff x="419625" y="2230519"/>
            <a:chExt cx="8824550" cy="3058519"/>
          </a:xfrm>
        </p:grpSpPr>
        <p:sp>
          <p:nvSpPr>
            <p:cNvPr id="310" name="Google Shape;310;p18"/>
            <p:cNvSpPr/>
            <p:nvPr/>
          </p:nvSpPr>
          <p:spPr>
            <a:xfrm>
              <a:off x="1392288" y="2230519"/>
              <a:ext cx="360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employeur.euse.s et les employé.e.s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1" name="Google Shape;31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5000" y="2309483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2" name="Google Shape;312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57300" y="2347083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" name="Google Shape;313;p18"/>
            <p:cNvSpPr/>
            <p:nvPr/>
          </p:nvSpPr>
          <p:spPr>
            <a:xfrm>
              <a:off x="6004175" y="2230519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Seulement les employeur.euse.s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4" name="Google Shape;314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19625" y="428800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8"/>
            <p:cNvSpPr/>
            <p:nvPr/>
          </p:nvSpPr>
          <p:spPr>
            <a:xfrm>
              <a:off x="1341688" y="4209038"/>
              <a:ext cx="28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Seulement les employé.e.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6" name="Google Shape;316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43088" y="4311393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p18"/>
            <p:cNvSpPr/>
            <p:nvPr/>
          </p:nvSpPr>
          <p:spPr>
            <a:xfrm>
              <a:off x="6004163" y="4209038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personnes sans emploi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8" name="Google Shape;31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9e1d5e1a3a_0_155"/>
          <p:cNvSpPr/>
          <p:nvPr/>
        </p:nvSpPr>
        <p:spPr>
          <a:xfrm>
            <a:off x="972000" y="612000"/>
            <a:ext cx="72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paie les cotisations d'assurance-emploi?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5" name="Google Shape;325;g29e1d5e1a3a_0_155"/>
          <p:cNvGrpSpPr/>
          <p:nvPr/>
        </p:nvGrpSpPr>
        <p:grpSpPr>
          <a:xfrm>
            <a:off x="159725" y="2160000"/>
            <a:ext cx="8824550" cy="3058518"/>
            <a:chOff x="419625" y="2230519"/>
            <a:chExt cx="8824550" cy="3058519"/>
          </a:xfrm>
        </p:grpSpPr>
        <p:sp>
          <p:nvSpPr>
            <p:cNvPr id="326" name="Google Shape;326;g29e1d5e1a3a_0_155"/>
            <p:cNvSpPr/>
            <p:nvPr/>
          </p:nvSpPr>
          <p:spPr>
            <a:xfrm>
              <a:off x="1392288" y="2230519"/>
              <a:ext cx="360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employeur.euse.s et les employé.e.s</a:t>
              </a:r>
              <a:endParaRPr b="1" i="0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27" name="Google Shape;327;g29e1d5e1a3a_0_1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5000" y="2309483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g29e1d5e1a3a_0_15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57300" y="2347083"/>
              <a:ext cx="846872" cy="84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g29e1d5e1a3a_0_155"/>
            <p:cNvSpPr/>
            <p:nvPr/>
          </p:nvSpPr>
          <p:spPr>
            <a:xfrm>
              <a:off x="6004175" y="2230519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Seulement les employeur.euse.s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0" name="Google Shape;330;g29e1d5e1a3a_0_15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19625" y="4288002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g29e1d5e1a3a_0_155"/>
            <p:cNvSpPr/>
            <p:nvPr/>
          </p:nvSpPr>
          <p:spPr>
            <a:xfrm>
              <a:off x="1341688" y="4209038"/>
              <a:ext cx="28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Seulement les employé.e.</a:t>
              </a:r>
              <a:r>
                <a:rPr lang="fr-CA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2" name="Google Shape;332;g29e1d5e1a3a_0_15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43088" y="4311393"/>
              <a:ext cx="875289" cy="8752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3" name="Google Shape;333;g29e1d5e1a3a_0_155"/>
            <p:cNvSpPr/>
            <p:nvPr/>
          </p:nvSpPr>
          <p:spPr>
            <a:xfrm>
              <a:off x="6004163" y="4209038"/>
              <a:ext cx="324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personnes sans emploi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4" name="Google Shape;334;g29e1d5e1a3a_0_1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335" name="Google Shape;335;g29e1d5e1a3a_0_1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2057400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0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Les cotisations d’AE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0"/>
          <p:cNvSpPr txBox="1"/>
          <p:nvPr>
            <p:ph idx="1" type="body"/>
          </p:nvPr>
        </p:nvSpPr>
        <p:spPr>
          <a:xfrm>
            <a:off x="360000" y="1080000"/>
            <a:ext cx="8229600" cy="25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 gouvernement fédéral perçoit 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cotisations d'assurance-emploi (AE)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des employeur.euse.s et des employé.es pour financer les prestations d'assurance-emploi.</a:t>
            </a:r>
            <a:endParaRPr sz="2000"/>
          </a:p>
          <a:p>
            <a:pPr indent="0" lvl="0" marL="0" rtl="0" algn="just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prestations d'assurance-emploi aident les personnes qui cherchent un emploi ou qui sont incapables de travailler (en raison d'une blessure ou d'un congé parental).</a:t>
            </a:r>
            <a:endParaRPr sz="2000"/>
          </a:p>
        </p:txBody>
      </p:sp>
      <p:pic>
        <p:nvPicPr>
          <p:cNvPr id="342" name="Google Shape;34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1997" y="3373600"/>
            <a:ext cx="3740006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1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Laquelle des entités suivantes </a:t>
            </a:r>
            <a:r>
              <a:rPr b="0" i="0" lang="fr-CA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n'est pas </a:t>
            </a: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société d'État?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21"/>
          <p:cNvGrpSpPr/>
          <p:nvPr/>
        </p:nvGrpSpPr>
        <p:grpSpPr>
          <a:xfrm>
            <a:off x="309000" y="2160000"/>
            <a:ext cx="8526000" cy="2896168"/>
            <a:chOff x="533400" y="2228364"/>
            <a:chExt cx="8526000" cy="2896168"/>
          </a:xfrm>
        </p:grpSpPr>
        <p:sp>
          <p:nvSpPr>
            <p:cNvPr id="350" name="Google Shape;350;p21"/>
            <p:cNvSpPr/>
            <p:nvPr/>
          </p:nvSpPr>
          <p:spPr>
            <a:xfrm>
              <a:off x="1455475" y="2412350"/>
              <a:ext cx="288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Radio Canada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1" name="Google Shape;35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3400" y="2228364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3400" y="420246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81600" y="222860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4" name="Google Shape;354;p21"/>
            <p:cNvSpPr/>
            <p:nvPr/>
          </p:nvSpPr>
          <p:spPr>
            <a:xfrm>
              <a:off x="6103200" y="2412350"/>
              <a:ext cx="288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Postes Canada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5" name="Google Shape;355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257800" y="4202696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" name="Google Shape;356;p21"/>
            <p:cNvSpPr/>
            <p:nvPr/>
          </p:nvSpPr>
          <p:spPr>
            <a:xfrm>
              <a:off x="6179400" y="4386446"/>
              <a:ext cx="288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Canadian Tire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1"/>
            <p:cNvSpPr/>
            <p:nvPr/>
          </p:nvSpPr>
          <p:spPr>
            <a:xfrm>
              <a:off x="1455475" y="4386446"/>
              <a:ext cx="324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Banque du Canada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8" name="Google Shape;358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9e1d5e1a3a_0_172"/>
          <p:cNvSpPr/>
          <p:nvPr/>
        </p:nvSpPr>
        <p:spPr>
          <a:xfrm>
            <a:off x="972000" y="612000"/>
            <a:ext cx="720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Laquelle des entités suivantes </a:t>
            </a:r>
            <a:r>
              <a:rPr b="0" i="0" lang="fr-CA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n'est pas </a:t>
            </a:r>
            <a:r>
              <a:rPr b="0" i="0" lang="fr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société d'État?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4" name="Google Shape;364;g29e1d5e1a3a_0_172"/>
          <p:cNvGrpSpPr/>
          <p:nvPr/>
        </p:nvGrpSpPr>
        <p:grpSpPr>
          <a:xfrm>
            <a:off x="309000" y="2160000"/>
            <a:ext cx="8526000" cy="2896168"/>
            <a:chOff x="533400" y="2228364"/>
            <a:chExt cx="8526000" cy="2896168"/>
          </a:xfrm>
        </p:grpSpPr>
        <p:sp>
          <p:nvSpPr>
            <p:cNvPr id="365" name="Google Shape;365;g29e1d5e1a3a_0_172"/>
            <p:cNvSpPr/>
            <p:nvPr/>
          </p:nvSpPr>
          <p:spPr>
            <a:xfrm>
              <a:off x="1455475" y="2412350"/>
              <a:ext cx="288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Radio Canada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6" name="Google Shape;366;g29e1d5e1a3a_0_17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3400" y="2228364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g29e1d5e1a3a_0_17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3400" y="4202460"/>
              <a:ext cx="922072" cy="922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8" name="Google Shape;368;g29e1d5e1a3a_0_17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81600" y="2228600"/>
              <a:ext cx="921600" cy="92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g29e1d5e1a3a_0_172"/>
            <p:cNvSpPr/>
            <p:nvPr/>
          </p:nvSpPr>
          <p:spPr>
            <a:xfrm>
              <a:off x="6103200" y="2412350"/>
              <a:ext cx="288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Postes Canada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g29e1d5e1a3a_0_172"/>
            <p:cNvSpPr/>
            <p:nvPr/>
          </p:nvSpPr>
          <p:spPr>
            <a:xfrm>
              <a:off x="6179400" y="4386446"/>
              <a:ext cx="288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Can</a:t>
              </a: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r>
                <a:rPr b="1" i="0" lang="fr-CA" sz="30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dian Tire</a:t>
              </a:r>
              <a:endParaRPr b="1" i="0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g29e1d5e1a3a_0_172"/>
            <p:cNvSpPr/>
            <p:nvPr/>
          </p:nvSpPr>
          <p:spPr>
            <a:xfrm>
              <a:off x="1455475" y="4386446"/>
              <a:ext cx="3240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fr-CA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Banque du Canada</a:t>
              </a:r>
              <a:endPara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2" name="Google Shape;372;g29e1d5e1a3a_0_1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5638800"/>
            <a:ext cx="3993644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373" name="Google Shape;373;g29e1d5e1a3a_0_17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81438" y="3928413"/>
            <a:ext cx="1237595" cy="1841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3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Les sociétés d’État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3"/>
          <p:cNvSpPr txBox="1"/>
          <p:nvPr>
            <p:ph idx="1" type="body"/>
          </p:nvPr>
        </p:nvSpPr>
        <p:spPr>
          <a:xfrm>
            <a:off x="360000" y="1080000"/>
            <a:ext cx="7920000" cy="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sociétés d'État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sont des entreprises établies par le gouvernement fédéral qui génèrent des revenus à partir de la vente de biens et de services.</a:t>
            </a:r>
            <a:endParaRPr sz="2000"/>
          </a:p>
        </p:txBody>
      </p:sp>
      <p:pic>
        <p:nvPicPr>
          <p:cNvPr id="380" name="Google Shape;38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81" name="Google Shape;381;p23"/>
          <p:cNvSpPr/>
          <p:nvPr/>
        </p:nvSpPr>
        <p:spPr>
          <a:xfrm>
            <a:off x="3696175" y="5577475"/>
            <a:ext cx="5311500" cy="720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2874" y="2151143"/>
            <a:ext cx="7118251" cy="4004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"/>
          <p:cNvSpPr txBox="1"/>
          <p:nvPr/>
        </p:nvSpPr>
        <p:spPr>
          <a:xfrm>
            <a:off x="360003" y="5400000"/>
            <a:ext cx="439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r-CA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*Les montants sont exprimés en milliards de dollars. La somme des chiffres peut ne pas correspondre au total en raison des arrondis.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4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Répartition des revenus</a:t>
            </a:r>
            <a:endParaRPr b="1" sz="40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aphicFrame>
        <p:nvGraphicFramePr>
          <p:cNvPr id="390" name="Google Shape;390;p24"/>
          <p:cNvGraphicFramePr/>
          <p:nvPr/>
        </p:nvGraphicFramePr>
        <p:xfrm>
          <a:off x="360000" y="1080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{ECEEBB83-F23E-4575-8E51-4BA8EC5901D9}</a:tableStyleId>
              </a:tblPr>
              <a:tblGrid>
                <a:gridCol w="4006200"/>
                <a:gridCol w="2088125"/>
                <a:gridCol w="1825675"/>
              </a:tblGrid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2022-23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fr-CA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2021-22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chemeClr val="dk1"/>
                    </a:solidFill>
                  </a:tcPr>
                </a:tc>
              </a:tr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Cotisations à l'AE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</a:tr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Autres taxes et droits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F2F2F2"/>
                    </a:solidFill>
                  </a:tcPr>
                </a:tc>
              </a:tr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TPS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</a:tr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Impôt sur le revenu des non-résident.e.s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F2F2F2"/>
                    </a:solidFill>
                  </a:tcPr>
                </a:tc>
              </a:tr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Impôt sur les sociétés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</a:tr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Impôt sur le revenu des particuliers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197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189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F2F2F2"/>
                    </a:solidFill>
                  </a:tcPr>
                </a:tc>
              </a:tr>
              <a:tr h="47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Les sociétés d'État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r>
                        <a:rPr lang="fr-CA" sz="1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0" i="0" lang="fr-CA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b="0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rgbClr val="BFBFBF"/>
                    </a:solidFill>
                  </a:tcPr>
                </a:tc>
              </a:tr>
              <a:tr h="47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500"/>
                        <a:buFont typeface="Calibri"/>
                        <a:buNone/>
                      </a:pPr>
                      <a:r>
                        <a:rPr b="1" i="0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Revenu Total</a:t>
                      </a:r>
                      <a:endParaRPr sz="1400" u="none" cap="none" strike="noStrike"/>
                    </a:p>
                  </a:txBody>
                  <a:tcPr marT="9525" marB="0" marR="9525" marL="9525" anchor="b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408</a:t>
                      </a:r>
                      <a:r>
                        <a:rPr b="1" lang="fr-CA" sz="15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1" i="0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b="1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b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394</a:t>
                      </a:r>
                      <a:r>
                        <a:rPr b="1" lang="fr-CA" sz="15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1" i="0" lang="fr-CA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b="1" i="0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5"/>
          <p:cNvSpPr txBox="1"/>
          <p:nvPr>
            <p:ph type="title"/>
          </p:nvPr>
        </p:nvSpPr>
        <p:spPr>
          <a:xfrm>
            <a:off x="360000" y="360000"/>
            <a:ext cx="792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lang="fr-CA" sz="40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sz="4000"/>
          </a:p>
        </p:txBody>
      </p:sp>
      <p:sp>
        <p:nvSpPr>
          <p:cNvPr id="396" name="Google Shape;396;p25"/>
          <p:cNvSpPr txBox="1"/>
          <p:nvPr>
            <p:ph idx="1" type="body"/>
          </p:nvPr>
        </p:nvSpPr>
        <p:spPr>
          <a:xfrm>
            <a:off x="360000" y="1080000"/>
            <a:ext cx="79200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59436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Qu'avez-vous appris sur les revenus du gouvernement du Canada?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59436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Certaines sources de revenus rapportent-elles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plus d'argent 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que ce à quoi vous vous attendiez?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59436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Y a-t-il des sources de revenus qui rapportent </a:t>
            </a:r>
            <a:r>
              <a:rPr b="1" lang="fr-CA" sz="2000">
                <a:latin typeface="Calibri"/>
                <a:ea typeface="Calibri"/>
                <a:cs typeface="Calibri"/>
                <a:sym typeface="Calibri"/>
              </a:rPr>
              <a:t>moins d'argent</a:t>
            </a: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 que ce à quoi vous vous attendiez?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59436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fr-CA" sz="2000">
                <a:latin typeface="Calibri"/>
                <a:ea typeface="Calibri"/>
                <a:cs typeface="Calibri"/>
                <a:sym typeface="Calibri"/>
              </a:rPr>
              <a:t>Est-ce que cela influence votre façon de voir le budget fédéral?</a:t>
            </a:r>
            <a:endParaRPr sz="2000"/>
          </a:p>
        </p:txBody>
      </p:sp>
      <p:sp>
        <p:nvSpPr>
          <p:cNvPr descr="http://www.clker.com/cliparts/K/G/c/y/S/a/canadian-leaf.svg" id="397" name="Google Shape;397;p2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5638800"/>
            <a:ext cx="3993645" cy="623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2012-02-27T15:12:18Z</dcterms:created>
  <dc:creator>DE SYSTEMS</dc:creator>
</cp:coreProperties>
</file>