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y="6858000" cx="9144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7" roundtripDataSignature="AMtx7mguQrsH10w+f/kv1XGlhUt1n/ms9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Amély Paquet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customschemas.google.com/relationships/presentationmetadata" Target="metadata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3-11-22T21:14:07.342">
    <p:pos x="226" y="680"/>
    <p:text>"ou que vous n'êtes pas aussi passionné.e que d'autres par ces questions?"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BGP770g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337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fr-CA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fr-CA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Google Shape;106;p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6" name="Google Shape;116;p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5" name="Google Shape;125;p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7" name="Google Shape;137;p4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6" name="Google Shape;146;p5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5" name="Google Shape;155;p6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8" name="Google Shape;168;p7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6" name="Google Shape;176;p8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4" name="Google Shape;184;p9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8" name="Google Shape;18;p1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4" name="Google Shape;24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5" name="Google Shape;25;p2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 type="tbl">
  <p:cSld name="TAB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6" name="Google Shape;36;p2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4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42" name="Google Shape;42;p2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49" name="Google Shape;49;p2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55" name="Google Shape;55;p2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56" name="Google Shape;56;p2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71" name="Google Shape;71;p2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72" name="Google Shape;72;p2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73" name="Google Shape;73;p2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74" name="Google Shape;74;p2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0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80" name="Google Shape;80;p30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81" name="Google Shape;81;p3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3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87" name="Google Shape;87;p3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3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3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3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7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BC_pp_slides_ENG-03" id="91" name="Google Shape;91;p1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.png"/><Relationship Id="rId5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comments" Target="../comments/comment1.xml"/><Relationship Id="rId4" Type="http://schemas.openxmlformats.org/officeDocument/2006/relationships/image" Target="../media/image1.png"/><Relationship Id="rId5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4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descr="SBC_pp_slides_FR-05" id="110" name="Google Shape;11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"/>
          <p:cNvSpPr txBox="1"/>
          <p:nvPr/>
        </p:nvSpPr>
        <p:spPr>
          <a:xfrm>
            <a:off x="352425" y="5300662"/>
            <a:ext cx="832201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fr-CA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Diaporama E : L’échiquier politique et le paysage politique fédéral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0" y="2651500"/>
            <a:ext cx="9144000" cy="1653900"/>
          </a:xfrm>
          <a:prstGeom prst="rect">
            <a:avLst/>
          </a:prstGeom>
          <a:solidFill>
            <a:srgbClr val="FFFFFF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6325" y="2858248"/>
            <a:ext cx="7951350" cy="1240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"/>
          <p:cNvSpPr txBox="1"/>
          <p:nvPr>
            <p:ph type="title"/>
          </p:nvPr>
        </p:nvSpPr>
        <p:spPr>
          <a:xfrm>
            <a:off x="360000" y="360000"/>
            <a:ext cx="828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C7DC"/>
              </a:buClr>
              <a:buSzPts val="3400"/>
              <a:buFont typeface="Calibri"/>
              <a:buNone/>
            </a:pPr>
            <a:r>
              <a:rPr b="1" i="0" lang="fr-CA" sz="4000" u="none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Qu’est-ce qu’une idéologie politique? </a:t>
            </a:r>
            <a:endParaRPr sz="4000"/>
          </a:p>
        </p:txBody>
      </p:sp>
      <p:sp>
        <p:nvSpPr>
          <p:cNvPr id="119" name="Google Shape;119;p2"/>
          <p:cNvSpPr txBox="1"/>
          <p:nvPr>
            <p:ph idx="1" type="body"/>
          </p:nvPr>
        </p:nvSpPr>
        <p:spPr>
          <a:xfrm>
            <a:off x="360000" y="1080000"/>
            <a:ext cx="82296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Une idéologie politique est une série d’idées ou de croyances partagées sur le rôle du </a:t>
            </a:r>
            <a:r>
              <a:rPr b="1" lang="fr-CA" sz="2000">
                <a:latin typeface="Calibri"/>
                <a:ea typeface="Calibri"/>
                <a:cs typeface="Calibri"/>
                <a:sym typeface="Calibri"/>
              </a:rPr>
              <a:t>gouvernement 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et le fonctionnement de la </a:t>
            </a:r>
            <a:r>
              <a:rPr b="1" lang="fr-CA" sz="2000">
                <a:latin typeface="Calibri"/>
                <a:ea typeface="Calibri"/>
                <a:cs typeface="Calibri"/>
                <a:sym typeface="Calibri"/>
              </a:rPr>
              <a:t>société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24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20" name="Google Shape;12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9300" y="2159794"/>
            <a:ext cx="5105400" cy="2538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75400" y="5678425"/>
            <a:ext cx="3393675" cy="64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29200" y="5638800"/>
            <a:ext cx="3993644" cy="62357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"/>
          <p:cNvSpPr txBox="1"/>
          <p:nvPr>
            <p:ph type="title"/>
          </p:nvPr>
        </p:nvSpPr>
        <p:spPr>
          <a:xfrm>
            <a:off x="360000" y="360000"/>
            <a:ext cx="792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C7DC"/>
              </a:buClr>
              <a:buSzPts val="3400"/>
              <a:buFont typeface="Calibri"/>
              <a:buNone/>
            </a:pPr>
            <a:r>
              <a:rPr b="1" i="0" lang="fr-CA" sz="4000" u="none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Qu’est-ce que </a:t>
            </a:r>
            <a:r>
              <a:rPr b="1" lang="fr-CA" sz="40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l’échiquier</a:t>
            </a:r>
            <a:r>
              <a:rPr b="1" i="0" lang="fr-CA" sz="4000" u="none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 politique?</a:t>
            </a:r>
            <a:endParaRPr sz="4000"/>
          </a:p>
        </p:txBody>
      </p:sp>
      <p:sp>
        <p:nvSpPr>
          <p:cNvPr id="128" name="Google Shape;128;p3"/>
          <p:cNvSpPr txBox="1"/>
          <p:nvPr>
            <p:ph idx="1" type="body"/>
          </p:nvPr>
        </p:nvSpPr>
        <p:spPr>
          <a:xfrm>
            <a:off x="360000" y="1080000"/>
            <a:ext cx="7920000" cy="24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0200" lvl="0" marL="34290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L’échiquier politique permet de situer les différentes croyances et idéologies les unes par rapport aux autres ainsi que de catégoriser les différents partis et actions politiques. 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342900" rtl="0" algn="just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Un </a:t>
            </a:r>
            <a:r>
              <a:rPr b="1" lang="fr-CA" sz="2000">
                <a:latin typeface="Calibri"/>
                <a:ea typeface="Calibri"/>
                <a:cs typeface="Calibri"/>
                <a:sym typeface="Calibri"/>
              </a:rPr>
              <a:t>axe linéaire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 est généralement représenté par une ligne </a:t>
            </a:r>
            <a:r>
              <a:rPr b="1" lang="fr-CA" sz="2000">
                <a:latin typeface="Calibri"/>
                <a:ea typeface="Calibri"/>
                <a:cs typeface="Calibri"/>
                <a:sym typeface="Calibri"/>
              </a:rPr>
              <a:t>horizontale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 ou </a:t>
            </a:r>
            <a:r>
              <a:rPr b="1" lang="fr-CA" sz="2000">
                <a:latin typeface="Calibri"/>
                <a:ea typeface="Calibri"/>
                <a:cs typeface="Calibri"/>
                <a:sym typeface="Calibri"/>
              </a:rPr>
              <a:t>verticale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. Les personnes qui se situent aux extrémités des axes de l’échiquier ont généralement des opinions opposées sur une variété d’enjeux.</a:t>
            </a:r>
            <a:endParaRPr b="0" i="0" sz="1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Google Shape;12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75400" y="5678425"/>
            <a:ext cx="3393675" cy="6492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0" name="Google Shape;130;p3"/>
          <p:cNvGrpSpPr/>
          <p:nvPr/>
        </p:nvGrpSpPr>
        <p:grpSpPr>
          <a:xfrm>
            <a:off x="246954" y="4084650"/>
            <a:ext cx="8650091" cy="669900"/>
            <a:chOff x="246956" y="4053656"/>
            <a:chExt cx="8650091" cy="669900"/>
          </a:xfrm>
        </p:grpSpPr>
        <p:sp>
          <p:nvSpPr>
            <p:cNvPr id="131" name="Google Shape;131;p3"/>
            <p:cNvSpPr txBox="1"/>
            <p:nvPr/>
          </p:nvSpPr>
          <p:spPr>
            <a:xfrm>
              <a:off x="6915847" y="4203943"/>
              <a:ext cx="1981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b="1" i="0" lang="fr-CA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DROITE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3"/>
            <p:cNvSpPr txBox="1"/>
            <p:nvPr/>
          </p:nvSpPr>
          <p:spPr>
            <a:xfrm>
              <a:off x="246956" y="4203943"/>
              <a:ext cx="1981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b="1" i="0" lang="fr-CA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GAUCHE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2081106" y="4053656"/>
              <a:ext cx="4991100" cy="669900"/>
            </a:xfrm>
            <a:prstGeom prst="leftRightArrow">
              <a:avLst>
                <a:gd fmla="val 50000" name="adj1"/>
                <a:gd fmla="val 79018" name="adj2"/>
              </a:avLst>
            </a:prstGeom>
            <a:solidFill>
              <a:srgbClr val="02C7D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4" name="Google Shape;13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29200" y="5638800"/>
            <a:ext cx="3993644" cy="62357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"/>
          <p:cNvSpPr txBox="1"/>
          <p:nvPr>
            <p:ph type="title"/>
          </p:nvPr>
        </p:nvSpPr>
        <p:spPr>
          <a:xfrm>
            <a:off x="360000" y="360000"/>
            <a:ext cx="864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C7DC"/>
              </a:buClr>
              <a:buSzPts val="3400"/>
              <a:buNone/>
            </a:pPr>
            <a:r>
              <a:rPr b="1" lang="fr-CA" sz="40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L’échiquier politique multidimensionnel</a:t>
            </a:r>
            <a:endParaRPr sz="4000"/>
          </a:p>
        </p:txBody>
      </p:sp>
      <p:sp>
        <p:nvSpPr>
          <p:cNvPr id="140" name="Google Shape;140;p4"/>
          <p:cNvSpPr txBox="1"/>
          <p:nvPr>
            <p:ph idx="1" type="body"/>
          </p:nvPr>
        </p:nvSpPr>
        <p:spPr>
          <a:xfrm>
            <a:off x="360000" y="1080000"/>
            <a:ext cx="7920000" cy="3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Lorsqu'il y a plus d'un axe, chacun représente une dimension politique différente ou un éventail d'enjeux.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fr-CA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ENJEUX ÉCONOMIQUES</a:t>
            </a:r>
            <a:endParaRPr b="1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b="0" i="0" lang="fr-CA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Axe horizontal</a:t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fr-CA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ENJEUX SOCIAUX/MORAUX</a:t>
            </a:r>
            <a:endParaRPr b="1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b="0" i="0" lang="fr-CA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Axe vertical</a:t>
            </a:r>
            <a:endParaRPr sz="2000"/>
          </a:p>
        </p:txBody>
      </p:sp>
      <p:pic>
        <p:nvPicPr>
          <p:cNvPr id="141" name="Google Shape;14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75400" y="5678425"/>
            <a:ext cx="3393675" cy="64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4"/>
          <p:cNvSpPr/>
          <p:nvPr/>
        </p:nvSpPr>
        <p:spPr>
          <a:xfrm>
            <a:off x="4572000" y="1844388"/>
            <a:ext cx="3022200" cy="2864400"/>
          </a:xfrm>
          <a:prstGeom prst="quadArrow">
            <a:avLst>
              <a:gd fmla="val 21946" name="adj1"/>
              <a:gd fmla="val 17477" name="adj2"/>
              <a:gd fmla="val 22500" name="adj3"/>
            </a:avLst>
          </a:prstGeom>
          <a:solidFill>
            <a:srgbClr val="02C7D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3" name="Google Shape;14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29200" y="5638800"/>
            <a:ext cx="3993644" cy="62357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"/>
          <p:cNvSpPr txBox="1"/>
          <p:nvPr>
            <p:ph type="title"/>
          </p:nvPr>
        </p:nvSpPr>
        <p:spPr>
          <a:xfrm>
            <a:off x="360000" y="360000"/>
            <a:ext cx="792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C7DC"/>
              </a:buClr>
              <a:buSzPts val="3400"/>
              <a:buFont typeface="Calibri"/>
              <a:buNone/>
            </a:pPr>
            <a:r>
              <a:rPr b="1" lang="fr-CA" sz="40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Discussion</a:t>
            </a:r>
            <a:endParaRPr sz="4000"/>
          </a:p>
        </p:txBody>
      </p:sp>
      <p:sp>
        <p:nvSpPr>
          <p:cNvPr id="149" name="Google Shape;149;p5"/>
          <p:cNvSpPr txBox="1"/>
          <p:nvPr>
            <p:ph idx="1" type="body"/>
          </p:nvPr>
        </p:nvSpPr>
        <p:spPr>
          <a:xfrm>
            <a:off x="972000" y="1080000"/>
            <a:ext cx="720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fr-CA" sz="3000">
                <a:latin typeface="Calibri"/>
                <a:ea typeface="Calibri"/>
                <a:cs typeface="Calibri"/>
                <a:sym typeface="Calibri"/>
              </a:rPr>
              <a:t>Laquelle de ces propositions politiques préférez-vous? Pourquoi?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1778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75400" y="5678425"/>
            <a:ext cx="3393675" cy="64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5"/>
          <p:cNvSpPr txBox="1"/>
          <p:nvPr/>
        </p:nvSpPr>
        <p:spPr>
          <a:xfrm>
            <a:off x="360000" y="2160000"/>
            <a:ext cx="7920000" cy="15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lphaLcParenR"/>
            </a:pPr>
            <a:r>
              <a:rPr lang="fr-CA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Moins d’impôts, moins de services publics et peu d’interventions gouvernementales.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Calibri"/>
              <a:buAutoNum type="alphaLcParenR"/>
            </a:pPr>
            <a:r>
              <a:rPr lang="fr-CA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Plus d’impôts, plus de services publics et plus d’interventions gouvernementales.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" name="Google Shape;15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29200" y="5638800"/>
            <a:ext cx="3993644" cy="62357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"/>
          <p:cNvSpPr txBox="1"/>
          <p:nvPr>
            <p:ph type="title"/>
          </p:nvPr>
        </p:nvSpPr>
        <p:spPr>
          <a:xfrm>
            <a:off x="360000" y="360000"/>
            <a:ext cx="792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C7DC"/>
              </a:buClr>
              <a:buSzPts val="3400"/>
              <a:buFont typeface="Calibri"/>
              <a:buNone/>
            </a:pPr>
            <a:r>
              <a:rPr b="1" i="0" lang="fr-CA" sz="4000" u="none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Enjeux économiques </a:t>
            </a:r>
            <a:endParaRPr sz="4000"/>
          </a:p>
        </p:txBody>
      </p:sp>
      <p:pic>
        <p:nvPicPr>
          <p:cNvPr id="158" name="Google Shape;15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75400" y="5678425"/>
            <a:ext cx="3393675" cy="6492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" name="Google Shape;159;p6"/>
          <p:cNvGrpSpPr/>
          <p:nvPr/>
        </p:nvGrpSpPr>
        <p:grpSpPr>
          <a:xfrm>
            <a:off x="792000" y="1689538"/>
            <a:ext cx="7560000" cy="3478925"/>
            <a:chOff x="792000" y="1561075"/>
            <a:chExt cx="7560000" cy="3478925"/>
          </a:xfrm>
        </p:grpSpPr>
        <p:sp>
          <p:nvSpPr>
            <p:cNvPr id="160" name="Google Shape;160;p6"/>
            <p:cNvSpPr txBox="1"/>
            <p:nvPr/>
          </p:nvSpPr>
          <p:spPr>
            <a:xfrm>
              <a:off x="5428163" y="3240000"/>
              <a:ext cx="2880000" cy="180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-296862" lvl="0" marL="284162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●"/>
              </a:pPr>
              <a:r>
                <a:rPr b="0" i="0" lang="fr-CA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Moins d’impôts</a:t>
              </a:r>
              <a:r>
                <a:rPr lang="fr-CA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;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96862" lvl="0" marL="284162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●"/>
              </a:pPr>
              <a:r>
                <a:rPr b="0" i="0" lang="fr-CA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Peu d’interventions gouvernementales</a:t>
              </a:r>
              <a:r>
                <a:rPr lang="fr-CA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;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96862" lvl="0" marL="284162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●"/>
              </a:pPr>
              <a:r>
                <a:rPr b="0" i="0" lang="fr-CA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Moins de services publics.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6"/>
            <p:cNvSpPr txBox="1"/>
            <p:nvPr/>
          </p:nvSpPr>
          <p:spPr>
            <a:xfrm>
              <a:off x="835838" y="3240000"/>
              <a:ext cx="2880000" cy="180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-296862" lvl="0" marL="284162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●"/>
              </a:pPr>
              <a:r>
                <a:rPr b="0" i="0" lang="fr-CA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Plus d’impôts;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96862" lvl="0" marL="284162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●"/>
              </a:pPr>
              <a:r>
                <a:rPr b="0" i="0" lang="fr-CA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Plus d’interventions gouvernementales</a:t>
              </a:r>
              <a:r>
                <a:rPr lang="fr-CA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;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96862" lvl="0" marL="284162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●"/>
              </a:pPr>
              <a:r>
                <a:rPr b="0" i="0" lang="fr-CA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Plus de services publics.</a:t>
              </a:r>
              <a:endPara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6"/>
            <p:cNvSpPr txBox="1"/>
            <p:nvPr/>
          </p:nvSpPr>
          <p:spPr>
            <a:xfrm>
              <a:off x="792000" y="1561075"/>
              <a:ext cx="2880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1" i="0" lang="fr-CA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Tend à </a:t>
              </a:r>
              <a:r>
                <a:rPr b="1" lang="fr-CA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GAUCHE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6"/>
            <p:cNvSpPr txBox="1"/>
            <p:nvPr/>
          </p:nvSpPr>
          <p:spPr>
            <a:xfrm>
              <a:off x="5472000" y="1561075"/>
              <a:ext cx="2880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1" i="0" lang="fr-CA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Tend à </a:t>
              </a:r>
              <a:r>
                <a:rPr b="1" lang="fr-CA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DROITE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6"/>
            <p:cNvSpPr/>
            <p:nvPr/>
          </p:nvSpPr>
          <p:spPr>
            <a:xfrm>
              <a:off x="1237050" y="2004455"/>
              <a:ext cx="6669900" cy="914400"/>
            </a:xfrm>
            <a:prstGeom prst="leftRightArrow">
              <a:avLst>
                <a:gd fmla="val 50000" name="adj1"/>
                <a:gd fmla="val 79018" name="adj2"/>
              </a:avLst>
            </a:prstGeom>
            <a:solidFill>
              <a:srgbClr val="02C7D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5" name="Google Shape;165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29200" y="5638800"/>
            <a:ext cx="3993644" cy="62357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"/>
          <p:cNvSpPr txBox="1"/>
          <p:nvPr>
            <p:ph type="title"/>
          </p:nvPr>
        </p:nvSpPr>
        <p:spPr>
          <a:xfrm>
            <a:off x="360000" y="360000"/>
            <a:ext cx="792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C7DC"/>
              </a:buClr>
              <a:buSzPts val="2600"/>
              <a:buFont typeface="Calibri"/>
              <a:buNone/>
            </a:pPr>
            <a:r>
              <a:rPr b="1" lang="fr-CA" sz="40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La</a:t>
            </a:r>
            <a:r>
              <a:rPr b="1" i="0" lang="fr-CA" sz="4000" u="none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 gauche (enjeux économiques)</a:t>
            </a:r>
            <a:endParaRPr sz="4000"/>
          </a:p>
        </p:txBody>
      </p:sp>
      <p:sp>
        <p:nvSpPr>
          <p:cNvPr id="171" name="Google Shape;171;p7"/>
          <p:cNvSpPr txBox="1"/>
          <p:nvPr>
            <p:ph idx="1" type="body"/>
          </p:nvPr>
        </p:nvSpPr>
        <p:spPr>
          <a:xfrm>
            <a:off x="360000" y="1080000"/>
            <a:ext cx="8280000" cy="49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fr-CA" sz="2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b="0" i="0" lang="fr-CA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 personnes qui 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se situent</a:t>
            </a:r>
            <a:r>
              <a:rPr i="0" lang="fr-CA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fr-CA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à gauche</a:t>
            </a:r>
            <a:r>
              <a:rPr b="0" i="0" lang="fr-CA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ont tendance à penser…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que le gouvernement doit jouer un rôle dans la gestion de l’économie et créer des emplois, plutôt que de laisser le secteur privé s’en charger. 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qu’il 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faut éviter qu’une forte disparité entre les membres les plus riches et les plus pauvres de la société ne se crée.</a:t>
            </a:r>
            <a:r>
              <a:rPr b="0" i="0" lang="fr-CA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que les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 personnes et les compagnies les plus fortunées doivent payer un pourcentage de taxes et d’impôts plus grand que les personnes les plus pauvres.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que l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es services gouvernementaux, comme les soins de santé et l’éducation, servent grandement la société. Un taux d’imposition élevé et une dette publique permettent d’assurer ces services de façon adéquate. 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que l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es politiques et les réglementations sont importantes pour le bien commun. Elles peuvent être perçues comme des inconvénients pour les entreprises, mais ont pour but de répondre à des problèmes sociaux et environnementaux.</a:t>
            </a:r>
            <a:endParaRPr sz="2000"/>
          </a:p>
        </p:txBody>
      </p:sp>
      <p:pic>
        <p:nvPicPr>
          <p:cNvPr id="172" name="Google Shape;17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75400" y="5678425"/>
            <a:ext cx="3393675" cy="64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29200" y="5638800"/>
            <a:ext cx="3993644" cy="62357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"/>
          <p:cNvSpPr txBox="1"/>
          <p:nvPr>
            <p:ph idx="1" type="body"/>
          </p:nvPr>
        </p:nvSpPr>
        <p:spPr>
          <a:xfrm>
            <a:off x="360000" y="1080000"/>
            <a:ext cx="8280000" cy="43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fr-CA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personnes qui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 se situent</a:t>
            </a:r>
            <a:r>
              <a:rPr b="1" i="0" lang="fr-CA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à droite 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ont tendance à penser</a:t>
            </a:r>
            <a:r>
              <a:rPr b="0" i="0" lang="fr-CA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que l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e gouvernement doit éviter d’intervenir directement dans l’économie et permettre autant que possible aux entreprises et aux individus de créer des emplois et de la richesse ainsi que d’innover. </a:t>
            </a:r>
            <a:endParaRPr sz="2000"/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qu’il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 est injuste de pénaliser les personnes qui font plus d’argent. Les personnes qui gagnent bien leur vie méritent leur fortune.</a:t>
            </a:r>
            <a:endParaRPr sz="2000"/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qu’u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n gouvernement de moindre envergure, qui intervient moins dans l’économie et qui offre moins de services, est préférable.</a:t>
            </a:r>
            <a:endParaRPr sz="2000"/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que l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es impôts devraient être aussi bas que possible et le gouvernement doit éviter de s’endetter. </a:t>
            </a:r>
            <a:endParaRPr sz="2000"/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que l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a réglementation de l’industrie n’est pas nécessaire puisque le marché incite suffisamment les entreprises à poursuivre des objectifs sociaux et environnementaux. </a:t>
            </a:r>
            <a:endParaRPr sz="2000"/>
          </a:p>
        </p:txBody>
      </p:sp>
      <p:sp>
        <p:nvSpPr>
          <p:cNvPr id="179" name="Google Shape;179;p8"/>
          <p:cNvSpPr txBox="1"/>
          <p:nvPr>
            <p:ph type="title"/>
          </p:nvPr>
        </p:nvSpPr>
        <p:spPr>
          <a:xfrm>
            <a:off x="360000" y="360000"/>
            <a:ext cx="792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C7DC"/>
              </a:buClr>
              <a:buSzPts val="2600"/>
              <a:buFont typeface="Calibri"/>
              <a:buNone/>
            </a:pPr>
            <a:r>
              <a:rPr b="1" i="0" lang="fr-CA" sz="4000" u="none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b="1" lang="fr-CA" sz="40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1" i="0" lang="fr-CA" sz="4000" u="none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 droite (enjeux économiques)</a:t>
            </a:r>
            <a:endParaRPr sz="4000"/>
          </a:p>
        </p:txBody>
      </p:sp>
      <p:pic>
        <p:nvPicPr>
          <p:cNvPr id="180" name="Google Shape;18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75400" y="5678425"/>
            <a:ext cx="3393675" cy="64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29200" y="5638800"/>
            <a:ext cx="3993644" cy="62357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"/>
          <p:cNvSpPr txBox="1"/>
          <p:nvPr>
            <p:ph idx="1" type="body"/>
          </p:nvPr>
        </p:nvSpPr>
        <p:spPr>
          <a:xfrm>
            <a:off x="360000" y="1080000"/>
            <a:ext cx="7920000" cy="3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b="0" i="0" lang="fr-CA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 vous vous situez à gauche ou à droite, vous 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avez sûrement tendance à avoir</a:t>
            </a:r>
            <a:r>
              <a:rPr b="0" i="0" lang="fr-CA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des opinions fortes 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face à certains</a:t>
            </a:r>
            <a:r>
              <a:rPr b="0" i="0" lang="fr-CA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enjeux.</a:t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Mais que se passe-t-il si vous êtes d'accord avec certains points de vue, mais pas tous? </a:t>
            </a:r>
            <a:r>
              <a:rPr lang="fr-CA" sz="2000"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Ou peut-être n'êtes-vous pas aussi </a:t>
            </a:r>
            <a:r>
              <a:rPr lang="fr-CA" sz="2000"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passionné</a:t>
            </a:r>
            <a:r>
              <a:rPr lang="fr-CA" sz="2000"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.e par ces questions que d'autres?</a:t>
            </a:r>
            <a:endParaRPr sz="2000"/>
          </a:p>
          <a:p>
            <a:pPr indent="-355600" lvl="0" marL="45720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b="0" i="0" lang="fr-CA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C’est le cas 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de beaucoup d’autres personnes</a:t>
            </a:r>
            <a:r>
              <a:rPr b="0" i="0" lang="fr-CA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C'est pourquoi il existe des positions différentes, comme le</a:t>
            </a:r>
            <a:r>
              <a:rPr b="0" i="0" lang="fr-CA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fr-CA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centre-gauche</a:t>
            </a:r>
            <a:r>
              <a:rPr b="0" i="0" lang="fr-CA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et le </a:t>
            </a:r>
            <a:r>
              <a:rPr b="1" i="0" lang="fr-CA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centre-droit</a:t>
            </a:r>
            <a:r>
              <a:rPr b="0" i="0" lang="fr-CA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Le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 personnes qui se situent plus près du centre peuvent avoir des opinions moins tranchées sur certaines questions ou ne soutenir que certains points de vue.</a:t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9"/>
          <p:cNvSpPr txBox="1"/>
          <p:nvPr/>
        </p:nvSpPr>
        <p:spPr>
          <a:xfrm>
            <a:off x="360000" y="360000"/>
            <a:ext cx="792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C7DC"/>
              </a:buClr>
              <a:buSzPts val="3400"/>
              <a:buFont typeface="Calibri"/>
              <a:buNone/>
            </a:pPr>
            <a:r>
              <a:rPr b="1" i="0" lang="fr-CA" sz="4000" u="none" cap="none" strike="noStrike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Au </a:t>
            </a:r>
            <a:r>
              <a:rPr b="1" lang="fr-CA" sz="40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1" i="0" lang="fr-CA" sz="4000" u="none" cap="none" strike="noStrike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entre 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75400" y="5678425"/>
            <a:ext cx="3393675" cy="64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29200" y="5638800"/>
            <a:ext cx="3993644" cy="62357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2012-11-19T22:20:32Z</dcterms:created>
  <dc:creator>DE SYSTEMS</dc:creator>
</cp:coreProperties>
</file>