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75f788e7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d75f788e7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d778f6e79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d778f6e79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75f788e7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d75f788e7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d778f6e79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d778f6e79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d778f6e79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d778f6e79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778f6e799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d778f6e799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778f6e79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d778f6e79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d778f6e799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d778f6e79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d778f6e799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d778f6e799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d778f6e79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d778f6e79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d781f7f6b9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d781f7f6b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d778f6e79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d778f6e79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d778f6e799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d778f6e799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d781f7f6b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d781f7f6b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d778f6e79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d778f6e79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d778f6e799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d778f6e799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781f7f6b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d781f7f6b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d778f6e799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d778f6e799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750" y="396625"/>
            <a:ext cx="4184606" cy="65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34750" y="1765725"/>
            <a:ext cx="8074500" cy="7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700">
                <a:solidFill>
                  <a:srgbClr val="B8D432"/>
                </a:solidFill>
                <a:latin typeface="Calibri"/>
                <a:ea typeface="Calibri"/>
                <a:cs typeface="Calibri"/>
                <a:sym typeface="Calibri"/>
              </a:rPr>
              <a:t>DIAPORAMA A</a:t>
            </a:r>
            <a:endParaRPr b="1" sz="4700">
              <a:solidFill>
                <a:srgbClr val="B8D43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bases d’un budget</a:t>
            </a:r>
            <a:r>
              <a:rPr b="1" lang="fr-CA" sz="4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4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Combien d’ordres de gouvernement y a-t-il au Canada?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6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7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23751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375125" y="31252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62662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266225" y="31252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12963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23751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2375125" y="31252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62662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6266225" y="31252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 rotWithShape="1">
          <a:blip r:embed="rId7">
            <a:alphaModFix/>
          </a:blip>
          <a:srcRect b="33587" l="34117" r="33343" t="33202"/>
          <a:stretch/>
        </p:blipFill>
        <p:spPr>
          <a:xfrm>
            <a:off x="1171825" y="2716325"/>
            <a:ext cx="1148251" cy="117185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Combien d’ordres de gouvernement y a-t-il au Canada?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94" name="Google Shape;94;p16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Les ordres de gouvernement </a:t>
            </a:r>
            <a:endParaRPr sz="4000">
              <a:solidFill>
                <a:srgbClr val="21BFDA"/>
              </a:solidFill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334200" y="1169875"/>
            <a:ext cx="83838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existe trois</a:t>
            </a: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principaux ordres de gouvernement au Canada. Chaque ordre a ses propres représentant.e.s élu.e.s et ses domaines de responsabilité. 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➔"/>
            </a:pP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Municipal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➔"/>
            </a:pP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Provincial/Territorial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➔"/>
            </a:pP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Fédéral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Certaines communautés de </a:t>
            </a: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Premières Nations</a:t>
            </a: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d'</a:t>
            </a: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Inuit</a:t>
            </a: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ou de </a:t>
            </a: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Métis</a:t>
            </a: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ont leur propre système de gouvernance et partagent certaines responsabilités avec les autres ordres de gouvernement.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 différents ordres de gouvernement travaillent en collaboration sur de nombreux enjeux, comme l'environnement.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Parmi les champs de compétence suivants, lequel </a:t>
            </a:r>
            <a:r>
              <a:rPr b="1" lang="fr-CA" sz="2420">
                <a:latin typeface="Calibri"/>
                <a:ea typeface="Calibri"/>
                <a:cs typeface="Calibri"/>
                <a:sym typeface="Calibri"/>
              </a:rPr>
              <a:t>n’est pas</a:t>
            </a: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 une responsabilité du gouvernement fédéral?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23751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Armée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2375125" y="3125250"/>
            <a:ext cx="1722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Commerce international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62662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Immigration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6266225" y="3125250"/>
            <a:ext cx="247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Approvisionnement en eau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Parmi les champs de compétence suivants, lequel </a:t>
            </a:r>
            <a:r>
              <a:rPr b="1" lang="fr-CA" sz="2420">
                <a:latin typeface="Calibri"/>
                <a:ea typeface="Calibri"/>
                <a:cs typeface="Calibri"/>
                <a:sym typeface="Calibri"/>
              </a:rPr>
              <a:t>n’est pas</a:t>
            </a: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 une responsabilité du gouvernement fédéral?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 rotWithShape="1">
          <a:blip r:embed="rId6">
            <a:alphaModFix/>
          </a:blip>
          <a:srcRect b="36521" l="35980" r="36177" t="35650"/>
          <a:stretch/>
        </p:blipFill>
        <p:spPr>
          <a:xfrm>
            <a:off x="5220863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/>
        </p:nvSpPr>
        <p:spPr>
          <a:xfrm>
            <a:off x="23751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Armée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2375125" y="3125250"/>
            <a:ext cx="1722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Commerce international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62662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Immigration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6266225" y="3125250"/>
            <a:ext cx="247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Approvisionnement en eau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8"/>
          <p:cNvPicPr preferRelativeResize="0"/>
          <p:nvPr/>
        </p:nvPicPr>
        <p:blipFill rotWithShape="1">
          <a:blip r:embed="rId7">
            <a:alphaModFix/>
          </a:blip>
          <a:srcRect b="33587" l="34117" r="33343" t="33202"/>
          <a:stretch/>
        </p:blipFill>
        <p:spPr>
          <a:xfrm>
            <a:off x="5117975" y="2787125"/>
            <a:ext cx="1148251" cy="117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 rotWithShape="1">
          <a:blip r:embed="rId6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7825" y="1297300"/>
            <a:ext cx="3416224" cy="341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34" name="Google Shape;134;p19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 palier fédéral</a:t>
            </a:r>
            <a:endParaRPr sz="4000">
              <a:solidFill>
                <a:srgbClr val="21BFDA"/>
              </a:solidFill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334200" y="1169875"/>
            <a:ext cx="83838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gouvernement fédéral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 responsable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l’ensemble du pays et des dossiers d’intérêt national et international.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exemple :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Défense nationale/forces armées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Sécurité publique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Affaires étrangères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Commerce international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Citoyenneté et immigration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Pêches et océans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5" name="Google Shape;145;p20"/>
          <p:cNvSpPr txBox="1"/>
          <p:nvPr/>
        </p:nvSpPr>
        <p:spPr>
          <a:xfrm>
            <a:off x="23751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2375125" y="31252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dépenses.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62662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surplus.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6266225" y="31252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finances.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L’argent utilisé par le gouvernement fédéral pour ses programmes et services correspond à ses...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1"/>
          <p:cNvPicPr preferRelativeResize="0"/>
          <p:nvPr/>
        </p:nvPicPr>
        <p:blipFill rotWithShape="1">
          <a:blip r:embed="rId3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7" name="Google Shape;157;p2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L’argent utilisé par le gouvernement fédéral pour ses programmes et services correspond à ses...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 txBox="1"/>
          <p:nvPr/>
        </p:nvSpPr>
        <p:spPr>
          <a:xfrm>
            <a:off x="23751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2375125" y="31252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dépenses.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1"/>
          <p:cNvSpPr txBox="1"/>
          <p:nvPr/>
        </p:nvSpPr>
        <p:spPr>
          <a:xfrm>
            <a:off x="6266225" y="1596525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surplus.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1"/>
          <p:cNvSpPr txBox="1"/>
          <p:nvPr/>
        </p:nvSpPr>
        <p:spPr>
          <a:xfrm>
            <a:off x="6266225" y="3125250"/>
            <a:ext cx="158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finances.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1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5" name="Google Shape;165;p21"/>
          <p:cNvPicPr preferRelativeResize="0"/>
          <p:nvPr/>
        </p:nvPicPr>
        <p:blipFill rotWithShape="1">
          <a:blip r:embed="rId6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6" name="Google Shape;166;p21"/>
          <p:cNvPicPr preferRelativeResize="0"/>
          <p:nvPr/>
        </p:nvPicPr>
        <p:blipFill rotWithShape="1">
          <a:blip r:embed="rId3">
            <a:alphaModFix/>
          </a:blip>
          <a:srcRect b="35684" l="35681" r="35684" t="35681"/>
          <a:stretch/>
        </p:blipFill>
        <p:spPr>
          <a:xfrm>
            <a:off x="12963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 rotWithShape="1">
          <a:blip r:embed="rId7">
            <a:alphaModFix/>
          </a:blip>
          <a:srcRect b="33587" l="34117" r="33343" t="33202"/>
          <a:stretch/>
        </p:blipFill>
        <p:spPr>
          <a:xfrm>
            <a:off x="1162050" y="2747800"/>
            <a:ext cx="1148251" cy="117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Les dépenses et les revenus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173" name="Google Shape;17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74" name="Google Shape;174;p22"/>
          <p:cNvSpPr txBox="1"/>
          <p:nvPr/>
        </p:nvSpPr>
        <p:spPr>
          <a:xfrm>
            <a:off x="334200" y="1169875"/>
            <a:ext cx="47856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dépenses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font référence à des paiements pour des biens et des services.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Elles représentent une </a:t>
            </a:r>
            <a:r>
              <a:rPr b="1" lang="fr-CA" sz="1600">
                <a:solidFill>
                  <a:schemeClr val="lt1"/>
                </a:solidFill>
                <a:highlight>
                  <a:srgbClr val="EF4023"/>
                </a:highlight>
                <a:latin typeface="Calibri"/>
                <a:ea typeface="Calibri"/>
                <a:cs typeface="Calibri"/>
                <a:sym typeface="Calibri"/>
              </a:rPr>
              <a:t>sortie d'argent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8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comparaison, les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revenus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font référence à l'argent reçu ou gagné.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Ils représentent une </a:t>
            </a:r>
            <a:r>
              <a:rPr b="1" lang="fr-CA" sz="1600">
                <a:solidFill>
                  <a:schemeClr val="lt1"/>
                </a:solidFill>
                <a:highlight>
                  <a:srgbClr val="B8D432"/>
                </a:highlight>
                <a:latin typeface="Calibri"/>
                <a:ea typeface="Calibri"/>
                <a:cs typeface="Calibri"/>
                <a:sym typeface="Calibri"/>
              </a:rPr>
              <a:t>entrée d'argent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2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2325" y="1114275"/>
            <a:ext cx="3097899" cy="309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3"/>
          <p:cNvPicPr preferRelativeResize="0"/>
          <p:nvPr/>
        </p:nvPicPr>
        <p:blipFill rotWithShape="1">
          <a:blip r:embed="rId3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2" name="Google Shape;182;p23"/>
          <p:cNvPicPr preferRelativeResize="0"/>
          <p:nvPr/>
        </p:nvPicPr>
        <p:blipFill rotWithShape="1">
          <a:blip r:embed="rId4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3" name="Google Shape;183;p2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Un </a:t>
            </a:r>
            <a:r>
              <a:rPr b="1" lang="fr-CA" sz="2420">
                <a:latin typeface="Calibri"/>
                <a:ea typeface="Calibri"/>
                <a:cs typeface="Calibri"/>
                <a:sym typeface="Calibri"/>
              </a:rPr>
              <a:t>déficit </a:t>
            </a: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survient lorsque…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3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3"/>
          <p:cNvPicPr preferRelativeResize="0"/>
          <p:nvPr/>
        </p:nvPicPr>
        <p:blipFill rotWithShape="1">
          <a:blip r:embed="rId6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7" name="Google Shape;187;p23"/>
          <p:cNvPicPr preferRelativeResize="0"/>
          <p:nvPr/>
        </p:nvPicPr>
        <p:blipFill rotWithShape="1">
          <a:blip r:embed="rId7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8" name="Google Shape;188;p23"/>
          <p:cNvSpPr txBox="1"/>
          <p:nvPr/>
        </p:nvSpPr>
        <p:spPr>
          <a:xfrm>
            <a:off x="2375125" y="11393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dépenses sont supérieures</a:t>
            </a: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aux revenus.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3"/>
          <p:cNvSpPr txBox="1"/>
          <p:nvPr/>
        </p:nvSpPr>
        <p:spPr>
          <a:xfrm>
            <a:off x="2375125" y="28204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revenus sont supérieurs</a:t>
            </a: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aux dépenses.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3"/>
          <p:cNvSpPr txBox="1"/>
          <p:nvPr/>
        </p:nvSpPr>
        <p:spPr>
          <a:xfrm>
            <a:off x="6266225" y="11393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revenus et les dépenses sont du </a:t>
            </a:r>
            <a:r>
              <a:rPr b="1"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même montant.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3"/>
          <p:cNvSpPr txBox="1"/>
          <p:nvPr/>
        </p:nvSpPr>
        <p:spPr>
          <a:xfrm>
            <a:off x="6266225" y="28204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n’y a ni revenus ni dépenses.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4"/>
          <p:cNvPicPr preferRelativeResize="0"/>
          <p:nvPr/>
        </p:nvPicPr>
        <p:blipFill rotWithShape="1">
          <a:blip r:embed="rId3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7" name="Google Shape;197;p24"/>
          <p:cNvPicPr preferRelativeResize="0"/>
          <p:nvPr/>
        </p:nvPicPr>
        <p:blipFill rotWithShape="1">
          <a:blip r:embed="rId4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8" name="Google Shape;198;p2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Un </a:t>
            </a:r>
            <a:r>
              <a:rPr b="1" lang="fr-CA" sz="2420">
                <a:latin typeface="Calibri"/>
                <a:ea typeface="Calibri"/>
                <a:cs typeface="Calibri"/>
                <a:sym typeface="Calibri"/>
              </a:rPr>
              <a:t>déficit </a:t>
            </a: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survient lorsque…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4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0" name="Google Shape;20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4"/>
          <p:cNvPicPr preferRelativeResize="0"/>
          <p:nvPr/>
        </p:nvPicPr>
        <p:blipFill rotWithShape="1">
          <a:blip r:embed="rId6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2" name="Google Shape;202;p24"/>
          <p:cNvPicPr preferRelativeResize="0"/>
          <p:nvPr/>
        </p:nvPicPr>
        <p:blipFill rotWithShape="1">
          <a:blip r:embed="rId7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3" name="Google Shape;203;p24"/>
          <p:cNvSpPr txBox="1"/>
          <p:nvPr/>
        </p:nvSpPr>
        <p:spPr>
          <a:xfrm>
            <a:off x="2375125" y="11393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dépenses sont supérieures</a:t>
            </a: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aux revenus.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4"/>
          <p:cNvSpPr txBox="1"/>
          <p:nvPr/>
        </p:nvSpPr>
        <p:spPr>
          <a:xfrm>
            <a:off x="2375125" y="28204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revenus sont supérieurs</a:t>
            </a: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aux dépenses.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4"/>
          <p:cNvSpPr txBox="1"/>
          <p:nvPr/>
        </p:nvSpPr>
        <p:spPr>
          <a:xfrm>
            <a:off x="6266225" y="11393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revenus et les dépenses sont du </a:t>
            </a:r>
            <a:r>
              <a:rPr b="1"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même montant.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4"/>
          <p:cNvSpPr txBox="1"/>
          <p:nvPr/>
        </p:nvSpPr>
        <p:spPr>
          <a:xfrm>
            <a:off x="6266225" y="28204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n’y a ni revenus ni dépenses.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24"/>
          <p:cNvPicPr preferRelativeResize="0"/>
          <p:nvPr/>
        </p:nvPicPr>
        <p:blipFill rotWithShape="1">
          <a:blip r:embed="rId8">
            <a:alphaModFix/>
          </a:blip>
          <a:srcRect b="33587" l="34117" r="33343" t="33202"/>
          <a:stretch/>
        </p:blipFill>
        <p:spPr>
          <a:xfrm>
            <a:off x="1226875" y="1139325"/>
            <a:ext cx="1148251" cy="117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 déficit et le surplus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213" name="Google Shape;21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14" name="Google Shape;214;p25"/>
          <p:cNvSpPr txBox="1"/>
          <p:nvPr/>
        </p:nvSpPr>
        <p:spPr>
          <a:xfrm>
            <a:off x="334200" y="1169875"/>
            <a:ext cx="52260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</a:t>
            </a:r>
            <a:r>
              <a:rPr b="1" lang="fr-CA" sz="1600">
                <a:solidFill>
                  <a:schemeClr val="lt1"/>
                </a:solidFill>
                <a:highlight>
                  <a:srgbClr val="EF4023"/>
                </a:highlight>
                <a:latin typeface="Calibri"/>
                <a:ea typeface="Calibri"/>
                <a:cs typeface="Calibri"/>
                <a:sym typeface="Calibri"/>
              </a:rPr>
              <a:t>déficit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produit lorsque les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dépenses sont supérieures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aux revenus, ou lorsque vous dépensez plus que vous ne gagnez.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</a:t>
            </a:r>
            <a:r>
              <a:rPr b="1" lang="fr-CA" sz="1600">
                <a:solidFill>
                  <a:schemeClr val="lt1"/>
                </a:solidFill>
                <a:highlight>
                  <a:srgbClr val="B8D432"/>
                </a:highlight>
                <a:latin typeface="Calibri"/>
                <a:ea typeface="Calibri"/>
                <a:cs typeface="Calibri"/>
                <a:sym typeface="Calibri"/>
              </a:rPr>
              <a:t>surplus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produit lorsque vous avez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de revenus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de dépenses, ou lorsque vous gagnez plus que vous ne dépensez.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Lorsque vous avez le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même montant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revenus que de dépenses, vous avez un </a:t>
            </a:r>
            <a:r>
              <a:rPr b="1" lang="fr-CA" sz="1600">
                <a:solidFill>
                  <a:schemeClr val="lt1"/>
                </a:solidFill>
                <a:highlight>
                  <a:srgbClr val="9E9E9E"/>
                </a:highlight>
                <a:latin typeface="Calibri"/>
                <a:ea typeface="Calibri"/>
                <a:cs typeface="Calibri"/>
                <a:sym typeface="Calibri"/>
              </a:rPr>
              <a:t>budget équilibré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5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8650" y="1254750"/>
            <a:ext cx="2610600" cy="261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6"/>
          <p:cNvPicPr preferRelativeResize="0"/>
          <p:nvPr/>
        </p:nvPicPr>
        <p:blipFill rotWithShape="1">
          <a:blip r:embed="rId3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2" name="Google Shape;222;p26"/>
          <p:cNvPicPr preferRelativeResize="0"/>
          <p:nvPr/>
        </p:nvPicPr>
        <p:blipFill rotWithShape="1">
          <a:blip r:embed="rId4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3" name="Google Shape;223;p2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De l’argent qui a été emprunté et qui n'a pas été remboursé est appelé...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6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6"/>
          <p:cNvPicPr preferRelativeResize="0"/>
          <p:nvPr/>
        </p:nvPicPr>
        <p:blipFill rotWithShape="1">
          <a:blip r:embed="rId6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7" name="Google Shape;227;p26"/>
          <p:cNvPicPr preferRelativeResize="0"/>
          <p:nvPr/>
        </p:nvPicPr>
        <p:blipFill rotWithShape="1">
          <a:blip r:embed="rId7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8" name="Google Shape;228;p26"/>
          <p:cNvSpPr txBox="1"/>
          <p:nvPr/>
        </p:nvSpPr>
        <p:spPr>
          <a:xfrm>
            <a:off x="2375125" y="15965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l’épargne.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6"/>
          <p:cNvSpPr txBox="1"/>
          <p:nvPr/>
        </p:nvSpPr>
        <p:spPr>
          <a:xfrm>
            <a:off x="2375125" y="31252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dette.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6"/>
          <p:cNvSpPr txBox="1"/>
          <p:nvPr/>
        </p:nvSpPr>
        <p:spPr>
          <a:xfrm>
            <a:off x="6266225" y="15965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réserve.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6"/>
          <p:cNvSpPr txBox="1"/>
          <p:nvPr/>
        </p:nvSpPr>
        <p:spPr>
          <a:xfrm>
            <a:off x="6266225" y="31252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revenu.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7"/>
          <p:cNvPicPr preferRelativeResize="0"/>
          <p:nvPr/>
        </p:nvPicPr>
        <p:blipFill rotWithShape="1">
          <a:blip r:embed="rId3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7" name="Google Shape;237;p27"/>
          <p:cNvPicPr preferRelativeResize="0"/>
          <p:nvPr/>
        </p:nvPicPr>
        <p:blipFill rotWithShape="1">
          <a:blip r:embed="rId4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8" name="Google Shape;238;p2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r-CA" sz="2400">
                <a:latin typeface="Calibri"/>
                <a:ea typeface="Calibri"/>
                <a:cs typeface="Calibri"/>
                <a:sym typeface="Calibri"/>
              </a:rPr>
              <a:t>De l’argent qui a été emprunté et qui n'a pas été remboursé est appelé...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7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7"/>
          <p:cNvPicPr preferRelativeResize="0"/>
          <p:nvPr/>
        </p:nvPicPr>
        <p:blipFill rotWithShape="1">
          <a:blip r:embed="rId6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2" name="Google Shape;242;p27"/>
          <p:cNvPicPr preferRelativeResize="0"/>
          <p:nvPr/>
        </p:nvPicPr>
        <p:blipFill rotWithShape="1">
          <a:blip r:embed="rId7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3" name="Google Shape;243;p27"/>
          <p:cNvSpPr txBox="1"/>
          <p:nvPr/>
        </p:nvSpPr>
        <p:spPr>
          <a:xfrm>
            <a:off x="2375125" y="15965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l’épargne.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7"/>
          <p:cNvSpPr txBox="1"/>
          <p:nvPr/>
        </p:nvSpPr>
        <p:spPr>
          <a:xfrm>
            <a:off x="2375125" y="31252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dette.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7"/>
          <p:cNvSpPr txBox="1"/>
          <p:nvPr/>
        </p:nvSpPr>
        <p:spPr>
          <a:xfrm>
            <a:off x="6266225" y="15965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réserve.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7"/>
          <p:cNvSpPr txBox="1"/>
          <p:nvPr/>
        </p:nvSpPr>
        <p:spPr>
          <a:xfrm>
            <a:off x="6266225" y="31252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revenu.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27"/>
          <p:cNvPicPr preferRelativeResize="0"/>
          <p:nvPr/>
        </p:nvPicPr>
        <p:blipFill rotWithShape="1">
          <a:blip r:embed="rId8">
            <a:alphaModFix/>
          </a:blip>
          <a:srcRect b="33587" l="34117" r="33343" t="33202"/>
          <a:stretch/>
        </p:blipFill>
        <p:spPr>
          <a:xfrm>
            <a:off x="1226875" y="2775175"/>
            <a:ext cx="1148251" cy="117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6425" y="1919000"/>
            <a:ext cx="3091149" cy="309114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8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La dette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254" name="Google Shape;25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55" name="Google Shape;255;p28"/>
          <p:cNvSpPr txBox="1"/>
          <p:nvPr/>
        </p:nvSpPr>
        <p:spPr>
          <a:xfrm>
            <a:off x="334200" y="1169875"/>
            <a:ext cx="84225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Lorsque vous avez un déficit, vous devez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emprunter de l'argent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pour couvrir la différence ou l'écart. 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L'argent que vous empruntez devient votre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dette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Votre dette est l'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accumulation de déficits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8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Le budget annuel du gouvernement fédéral couvre quelle période?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9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9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5" name="Google Shape;265;p29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6" name="Google Shape;266;p29"/>
          <p:cNvSpPr txBox="1"/>
          <p:nvPr/>
        </p:nvSpPr>
        <p:spPr>
          <a:xfrm>
            <a:off x="2375125" y="11393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1er janvier au 31 décembre.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9"/>
          <p:cNvSpPr txBox="1"/>
          <p:nvPr/>
        </p:nvSpPr>
        <p:spPr>
          <a:xfrm>
            <a:off x="2375125" y="28204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1er septembre au 31 août.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9"/>
          <p:cNvSpPr txBox="1"/>
          <p:nvPr/>
        </p:nvSpPr>
        <p:spPr>
          <a:xfrm>
            <a:off x="6266225" y="11393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1er septembre au 30 juin.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9"/>
          <p:cNvSpPr txBox="1"/>
          <p:nvPr/>
        </p:nvSpPr>
        <p:spPr>
          <a:xfrm>
            <a:off x="6266225" y="28204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1er avril au 31 mars.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29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71" name="Google Shape;271;p29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2420">
                <a:latin typeface="Calibri"/>
                <a:ea typeface="Calibri"/>
                <a:cs typeface="Calibri"/>
                <a:sym typeface="Calibri"/>
              </a:rPr>
              <a:t>Le budget annuel du gouvernement fédéral couvre quelle période?</a:t>
            </a:r>
            <a:endParaRPr sz="24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0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8" name="Google Shape;2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0"/>
          <p:cNvPicPr preferRelativeResize="0"/>
          <p:nvPr/>
        </p:nvPicPr>
        <p:blipFill rotWithShape="1">
          <a:blip r:embed="rId4">
            <a:alphaModFix/>
          </a:blip>
          <a:srcRect b="36080" l="36080" r="36080" t="36080"/>
          <a:stretch/>
        </p:blipFill>
        <p:spPr>
          <a:xfrm>
            <a:off x="1296378" y="1329125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80" name="Google Shape;280;p30"/>
          <p:cNvPicPr preferRelativeResize="0"/>
          <p:nvPr/>
        </p:nvPicPr>
        <p:blipFill rotWithShape="1">
          <a:blip r:embed="rId5">
            <a:alphaModFix/>
          </a:blip>
          <a:srcRect b="36080" l="36080" r="36080" t="36080"/>
          <a:stretch/>
        </p:blipFill>
        <p:spPr>
          <a:xfrm>
            <a:off x="5220879" y="1325113"/>
            <a:ext cx="912300" cy="91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1" name="Google Shape;281;p30"/>
          <p:cNvSpPr txBox="1"/>
          <p:nvPr/>
        </p:nvSpPr>
        <p:spPr>
          <a:xfrm>
            <a:off x="2375125" y="1139325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1er janvier au 31 décembre.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0"/>
          <p:cNvSpPr txBox="1"/>
          <p:nvPr/>
        </p:nvSpPr>
        <p:spPr>
          <a:xfrm>
            <a:off x="2375125" y="2820450"/>
            <a:ext cx="257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1er septembre au 31 août.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0"/>
          <p:cNvSpPr txBox="1"/>
          <p:nvPr/>
        </p:nvSpPr>
        <p:spPr>
          <a:xfrm>
            <a:off x="6266225" y="1139325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1er septembre au 30 juin.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0"/>
          <p:cNvSpPr txBox="1"/>
          <p:nvPr/>
        </p:nvSpPr>
        <p:spPr>
          <a:xfrm>
            <a:off x="6266225" y="2820450"/>
            <a:ext cx="23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1er avril au 31 mars.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30"/>
          <p:cNvPicPr preferRelativeResize="0"/>
          <p:nvPr/>
        </p:nvPicPr>
        <p:blipFill rotWithShape="1">
          <a:blip r:embed="rId6">
            <a:alphaModFix/>
          </a:blip>
          <a:srcRect b="35684" l="35681" r="35684" t="35681"/>
          <a:stretch/>
        </p:blipFill>
        <p:spPr>
          <a:xfrm>
            <a:off x="5220879" y="2908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86" name="Google Shape;286;p30"/>
          <p:cNvPicPr preferRelativeResize="0"/>
          <p:nvPr/>
        </p:nvPicPr>
        <p:blipFill rotWithShape="1">
          <a:blip r:embed="rId7">
            <a:alphaModFix/>
          </a:blip>
          <a:srcRect b="36521" l="35980" r="36177" t="35650"/>
          <a:stretch/>
        </p:blipFill>
        <p:spPr>
          <a:xfrm>
            <a:off x="1296363" y="2910050"/>
            <a:ext cx="912300" cy="91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87" name="Google Shape;287;p30"/>
          <p:cNvPicPr preferRelativeResize="0"/>
          <p:nvPr/>
        </p:nvPicPr>
        <p:blipFill rotWithShape="1">
          <a:blip r:embed="rId8">
            <a:alphaModFix/>
          </a:blip>
          <a:srcRect b="33587" l="34117" r="33343" t="33202"/>
          <a:stretch/>
        </p:blipFill>
        <p:spPr>
          <a:xfrm>
            <a:off x="5117975" y="2781125"/>
            <a:ext cx="1148251" cy="117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6588" y="2530813"/>
            <a:ext cx="2139175" cy="213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 txBox="1"/>
          <p:nvPr/>
        </p:nvSpPr>
        <p:spPr>
          <a:xfrm>
            <a:off x="357150" y="1142075"/>
            <a:ext cx="84297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L'exercice financier du gouvernement s’étend du 1er avril au 31 mars. Chaque budget annuel prévoit les revenus et les dépenses pour cette période.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 de 2025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estimera les revenus et les dépenses pour le prochain exercice financier (du 1er avril 2025 au 31 mars 2026). Il sera probablement publié en mars ou en avril 2025.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82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1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 budget fédéral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295" name="Google Shape;29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96" name="Google Shape;296;p31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2800" y="2670262"/>
            <a:ext cx="1234880" cy="186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1"/>
          <p:cNvPicPr preferRelativeResize="0"/>
          <p:nvPr/>
        </p:nvPicPr>
        <p:blipFill rotWithShape="1">
          <a:blip r:embed="rId6">
            <a:alphaModFix/>
          </a:blip>
          <a:srcRect b="35171" l="26759" r="28900" t="34247"/>
          <a:stretch/>
        </p:blipFill>
        <p:spPr>
          <a:xfrm rot="9719875">
            <a:off x="2974864" y="3608086"/>
            <a:ext cx="507550" cy="35004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1"/>
          <p:cNvSpPr txBox="1"/>
          <p:nvPr/>
        </p:nvSpPr>
        <p:spPr>
          <a:xfrm>
            <a:off x="3012175" y="3067225"/>
            <a:ext cx="1997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page couverture du budget 2024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