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95040EC9-B9AA-43AD-A34A-FA9F162AEF19}">
  <a:tblStyle styleId="{95040EC9-B9AA-43AD-A34A-FA9F162AEF19}" styleName="Table_0">
    <a:wholeTbl>
      <a:tcTxStyle b="off" i="off">
        <a:font>
          <a:latin typeface="Arial"/>
          <a:ea typeface="Arial"/>
          <a:cs typeface="Arial"/>
        </a:font>
        <a:srgbClr val="000000"/>
      </a:tcTxStyle>
      <a:tcStyle>
        <a:tcBdr>
          <a:left>
            <a:ln cap="flat" cmpd="sng" w="12700">
              <a:solidFill>
                <a:srgbClr val="FFFFFF"/>
              </a:solidFill>
              <a:prstDash val="solid"/>
              <a:round/>
              <a:headEnd len="sm" w="sm" type="none"/>
              <a:tailEnd len="sm" w="sm" type="none"/>
            </a:ln>
          </a:left>
          <a:right>
            <a:ln cap="flat" cmpd="sng" w="12700">
              <a:solidFill>
                <a:srgbClr val="FFFFFF"/>
              </a:solidFill>
              <a:prstDash val="solid"/>
              <a:round/>
              <a:headEnd len="sm" w="sm" type="none"/>
              <a:tailEnd len="sm" w="sm" type="none"/>
            </a:ln>
          </a:right>
          <a:top>
            <a:ln cap="flat" cmpd="sng" w="12700">
              <a:solidFill>
                <a:srgbClr val="FFFFFF"/>
              </a:solidFill>
              <a:prstDash val="solid"/>
              <a:round/>
              <a:headEnd len="sm" w="sm" type="none"/>
              <a:tailEnd len="sm" w="sm" type="none"/>
            </a:ln>
          </a:top>
          <a:bottom>
            <a:ln cap="flat" cmpd="sng" w="12700">
              <a:solidFill>
                <a:srgbClr val="FFFFFF"/>
              </a:solidFill>
              <a:prstDash val="solid"/>
              <a:round/>
              <a:headEnd len="sm" w="sm" type="none"/>
              <a:tailEnd len="sm" w="sm" type="none"/>
            </a:ln>
          </a:bottom>
          <a:insideH>
            <a:ln cap="flat" cmpd="sng" w="12700">
              <a:solidFill>
                <a:srgbClr val="FFFFFF"/>
              </a:solidFill>
              <a:prstDash val="solid"/>
              <a:round/>
              <a:headEnd len="sm" w="sm" type="none"/>
              <a:tailEnd len="sm" w="sm" type="none"/>
            </a:ln>
          </a:insideH>
          <a:insideV>
            <a:ln cap="flat" cmpd="sng" w="12700">
              <a:solidFill>
                <a:srgbClr val="FFFFFF"/>
              </a:solidFill>
              <a:prstDash val="solid"/>
              <a:round/>
              <a:headEnd len="sm" w="sm" type="none"/>
              <a:tailEnd len="sm" w="sm" type="none"/>
            </a:ln>
          </a:insideV>
        </a:tcBdr>
        <a:fill>
          <a:solidFill>
            <a:srgbClr val="E6E6E6"/>
          </a:solidFill>
        </a:fill>
      </a:tcStyle>
    </a:wholeTbl>
    <a:band1H>
      <a:tcTxStyle b="off" i="off"/>
      <a:tcStyle>
        <a:fill>
          <a:solidFill>
            <a:srgbClr val="CACACA"/>
          </a:solidFill>
        </a:fill>
      </a:tcStyle>
    </a:band1H>
    <a:band2H>
      <a:tcTxStyle b="off" i="off"/>
    </a:band2H>
    <a:band1V>
      <a:tcTxStyle b="off" i="off"/>
      <a:tcStyle>
        <a:fill>
          <a:solidFill>
            <a:srgbClr val="CACACA"/>
          </a:solidFill>
        </a:fill>
      </a:tcStyle>
    </a:band1V>
    <a:band2V>
      <a:tcTxStyle b="off" i="off"/>
    </a:band2V>
    <a:lastCol>
      <a:tcTxStyle b="on" i="off">
        <a:font>
          <a:latin typeface="Arial"/>
          <a:ea typeface="Arial"/>
          <a:cs typeface="Arial"/>
        </a:font>
        <a:srgbClr val="FFFFFF"/>
      </a:tcTxStyle>
      <a:tcStyle>
        <a:fill>
          <a:solidFill>
            <a:srgbClr val="000000"/>
          </a:solidFill>
        </a:fill>
      </a:tcStyle>
    </a:lastCol>
    <a:firstCol>
      <a:tcTxStyle b="on" i="off">
        <a:font>
          <a:latin typeface="Arial"/>
          <a:ea typeface="Arial"/>
          <a:cs typeface="Arial"/>
        </a:font>
        <a:srgbClr val="FFFFFF"/>
      </a:tcTxStyle>
      <a:tcStyle>
        <a:fill>
          <a:solidFill>
            <a:srgbClr val="000000"/>
          </a:solidFill>
        </a:fill>
      </a:tcStyle>
    </a:firstCol>
    <a:lastRow>
      <a:tcTxStyle b="on" i="off">
        <a:font>
          <a:latin typeface="Arial"/>
          <a:ea typeface="Arial"/>
          <a:cs typeface="Arial"/>
        </a:font>
        <a:srgbClr val="FFFFFF"/>
      </a:tcTxStyle>
      <a:tcStyle>
        <a:tcBdr>
          <a:top>
            <a:ln cap="flat" cmpd="sng" w="38100">
              <a:solidFill>
                <a:srgbClr val="FFFFFF"/>
              </a:solidFill>
              <a:prstDash val="solid"/>
              <a:round/>
              <a:headEnd len="sm" w="sm" type="none"/>
              <a:tailEnd len="sm" w="sm" type="none"/>
            </a:ln>
          </a:top>
        </a:tcBdr>
        <a:fill>
          <a:solidFill>
            <a:srgbClr val="000000"/>
          </a:solidFill>
        </a:fill>
      </a:tcStyle>
    </a:lastRow>
    <a:seCell>
      <a:tcTxStyle b="off" i="off"/>
    </a:seCell>
    <a:swCell>
      <a:tcTxStyle b="off" i="off"/>
    </a:swCell>
    <a:firstRow>
      <a:tcTxStyle b="on" i="off">
        <a:font>
          <a:latin typeface="Arial"/>
          <a:ea typeface="Arial"/>
          <a:cs typeface="Arial"/>
        </a:font>
        <a:srgbClr val="FFFFFF"/>
      </a:tcTxStyle>
      <a:tcStyle>
        <a:tcBdr>
          <a:bottom>
            <a:ln cap="flat" cmpd="sng" w="38100">
              <a:solidFill>
                <a:srgbClr val="FFFFFF"/>
              </a:solidFill>
              <a:prstDash val="solid"/>
              <a:round/>
              <a:headEnd len="sm" w="sm" type="none"/>
              <a:tailEnd len="sm" w="sm" type="none"/>
            </a:ln>
          </a:bottom>
        </a:tcBdr>
        <a:fill>
          <a:solidFill>
            <a:srgbClr val="000000"/>
          </a:solidFill>
        </a:fill>
      </a:tcStyle>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11" Type="http://schemas.openxmlformats.org/officeDocument/2006/relationships/slide" Target="slides/slide5.xml"/><Relationship Id="rId22" Type="http://schemas.openxmlformats.org/officeDocument/2006/relationships/slide" Target="slides/slide16.xml"/><Relationship Id="rId10" Type="http://schemas.openxmlformats.org/officeDocument/2006/relationships/slide" Target="slides/slide4.xml"/><Relationship Id="rId21" Type="http://schemas.openxmlformats.org/officeDocument/2006/relationships/slide" Target="slides/slide15.xml"/><Relationship Id="rId13" Type="http://schemas.openxmlformats.org/officeDocument/2006/relationships/slide" Target="slides/slide7.xml"/><Relationship Id="rId24" Type="http://schemas.openxmlformats.org/officeDocument/2006/relationships/slide" Target="slides/slide18.xml"/><Relationship Id="rId12" Type="http://schemas.openxmlformats.org/officeDocument/2006/relationships/slide" Target="slides/slide6.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5" Type="http://schemas.openxmlformats.org/officeDocument/2006/relationships/slideMaster" Target="slideMasters/slideMaster1.xml"/><Relationship Id="rId19" Type="http://schemas.openxmlformats.org/officeDocument/2006/relationships/slide" Target="slides/slide13.xml"/><Relationship Id="rId6" Type="http://schemas.openxmlformats.org/officeDocument/2006/relationships/notesMaster" Target="notesMasters/notesMaster1.xml"/><Relationship Id="rId18" Type="http://schemas.openxmlformats.org/officeDocument/2006/relationships/slide" Target="slides/slide12.xml"/><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g2d75f788e76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 name="Google Shape;60;g2d75f788e76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2d781eed2f7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2d781eed2f7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g2d75f788e76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 name="Google Shape;91;g2d75f788e76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2d778f6e799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2d778f6e799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2d779627c75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2d779627c75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2d778f6e799_0_1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 name="Google Shape;131;g2d778f6e799_0_1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2d778f6e799_0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 name="Google Shape;140;g2d778f6e799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g2d779627c75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5" name="Google Shape;155;g2d779627c75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2d778f6e799_0_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2d778f6e799_0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g2d779627c75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9" name="Google Shape;179;g2d779627c75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2d778f6e799_0_1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7" name="Google Shape;187;g2d778f6e799_0_1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g2d779627c75_0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2" name="Google Shape;202;g2d779627c75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2d778f6e799_0_1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8" name="Google Shape;218;g2d778f6e799_0_1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g2d778f6e799_0_1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0" name="Google Shape;230;g2d778f6e799_0_1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g2d779627c75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5" name="Google Shape;245;g2d779627c75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g2d778f6e799_0_1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1" name="Google Shape;261;g2d778f6e799_0_1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g2d778f6e799_0_2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0" name="Google Shape;270;g2d778f6e799_0_2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fr-C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2.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3.png"/><Relationship Id="rId7"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2.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3.png"/><Relationship Id="rId7" Type="http://schemas.openxmlformats.org/officeDocument/2006/relationships/image" Target="../media/image7.png"/><Relationship Id="rId8"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9.pn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2.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3.png"/><Relationship Id="rId7"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2.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7.png"/><Relationship Id="rId7"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2.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3.png"/><Relationship Id="rId7"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2.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png"/><Relationship Id="rId7" Type="http://schemas.openxmlformats.org/officeDocument/2006/relationships/image" Target="../media/image3.png"/><Relationship Id="rId8"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2.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3.png"/><Relationship Id="rId7" Type="http://schemas.openxmlformats.org/officeDocument/2006/relationships/image" Target="../media/image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2.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3.png"/><Relationship Id="rId7"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1.png"/><Relationship Id="rId4" Type="http://schemas.openxmlformats.org/officeDocument/2006/relationships/image" Target="../media/image13.png"/><Relationship Id="rId5" Type="http://schemas.openxmlformats.org/officeDocument/2006/relationships/image" Target="../media/image12.jpg"/><Relationship Id="rId6" Type="http://schemas.openxmlformats.org/officeDocument/2006/relationships/image" Target="../media/image16.png"/><Relationship Id="rId7" Type="http://schemas.openxmlformats.org/officeDocument/2006/relationships/image" Target="../media/image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2.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3.png"/><Relationship Id="rId7" Type="http://schemas.openxmlformats.org/officeDocument/2006/relationships/image" Target="../media/image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2.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png"/><Relationship Id="rId7" Type="http://schemas.openxmlformats.org/officeDocument/2006/relationships/image" Target="../media/image3.png"/><Relationship Id="rId8" Type="http://schemas.openxmlformats.org/officeDocument/2006/relationships/image" Target="../media/image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7.png"/><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p:nvPr/>
        </p:nvSpPr>
        <p:spPr>
          <a:xfrm>
            <a:off x="0" y="4490975"/>
            <a:ext cx="9144000" cy="652800"/>
          </a:xfrm>
          <a:prstGeom prst="rect">
            <a:avLst/>
          </a:prstGeom>
          <a:solidFill>
            <a:srgbClr val="B8D43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55" name="Google Shape;55;p13"/>
          <p:cNvPicPr preferRelativeResize="0"/>
          <p:nvPr/>
        </p:nvPicPr>
        <p:blipFill rotWithShape="1">
          <a:blip r:embed="rId3">
            <a:alphaModFix/>
          </a:blip>
          <a:srcRect b="0" l="0" r="0" t="0"/>
          <a:stretch/>
        </p:blipFill>
        <p:spPr>
          <a:xfrm>
            <a:off x="534750" y="396625"/>
            <a:ext cx="4184606" cy="652800"/>
          </a:xfrm>
          <a:prstGeom prst="rect">
            <a:avLst/>
          </a:prstGeom>
          <a:solidFill>
            <a:srgbClr val="FFFFFF"/>
          </a:solidFill>
          <a:ln>
            <a:noFill/>
          </a:ln>
        </p:spPr>
      </p:pic>
      <p:sp>
        <p:nvSpPr>
          <p:cNvPr id="56" name="Google Shape;56;p13"/>
          <p:cNvSpPr txBox="1"/>
          <p:nvPr/>
        </p:nvSpPr>
        <p:spPr>
          <a:xfrm>
            <a:off x="534750" y="1765725"/>
            <a:ext cx="8074500" cy="716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fr-CA" sz="4700">
                <a:solidFill>
                  <a:srgbClr val="B8D432"/>
                </a:solidFill>
                <a:latin typeface="Calibri"/>
                <a:ea typeface="Calibri"/>
                <a:cs typeface="Calibri"/>
                <a:sym typeface="Calibri"/>
              </a:rPr>
              <a:t>DIAPORAMA B</a:t>
            </a:r>
            <a:endParaRPr b="1" sz="4700">
              <a:solidFill>
                <a:srgbClr val="B8D432"/>
              </a:solidFill>
              <a:latin typeface="Calibri"/>
              <a:ea typeface="Calibri"/>
              <a:cs typeface="Calibri"/>
              <a:sym typeface="Calibri"/>
            </a:endParaRPr>
          </a:p>
          <a:p>
            <a:pPr indent="0" lvl="0" marL="0" rtl="0" algn="ctr">
              <a:spcBef>
                <a:spcPts val="0"/>
              </a:spcBef>
              <a:spcAft>
                <a:spcPts val="0"/>
              </a:spcAft>
              <a:buNone/>
            </a:pPr>
            <a:r>
              <a:rPr b="1" lang="fr-CA" sz="4700">
                <a:solidFill>
                  <a:schemeClr val="dk1"/>
                </a:solidFill>
                <a:latin typeface="Calibri"/>
                <a:ea typeface="Calibri"/>
                <a:cs typeface="Calibri"/>
                <a:sym typeface="Calibri"/>
              </a:rPr>
              <a:t>Les dépenses du gouvernement fédéral</a:t>
            </a:r>
            <a:r>
              <a:rPr b="1" lang="fr-CA" sz="4700">
                <a:solidFill>
                  <a:schemeClr val="lt1"/>
                </a:solidFill>
                <a:latin typeface="Calibri"/>
                <a:ea typeface="Calibri"/>
                <a:cs typeface="Calibri"/>
                <a:sym typeface="Calibri"/>
              </a:rPr>
              <a:t> </a:t>
            </a:r>
            <a:endParaRPr b="1" sz="4700">
              <a:solidFill>
                <a:schemeClr val="lt1"/>
              </a:solidFill>
              <a:latin typeface="Calibri"/>
              <a:ea typeface="Calibri"/>
              <a:cs typeface="Calibri"/>
              <a:sym typeface="Calibri"/>
            </a:endParaRPr>
          </a:p>
        </p:txBody>
      </p:sp>
      <p:pic>
        <p:nvPicPr>
          <p:cNvPr id="57" name="Google Shape;57;p13"/>
          <p:cNvPicPr preferRelativeResize="0"/>
          <p:nvPr/>
        </p:nvPicPr>
        <p:blipFill>
          <a:blip r:embed="rId4">
            <a:alphaModFix/>
          </a:blip>
          <a:stretch>
            <a:fillRect/>
          </a:stretch>
        </p:blipFill>
        <p:spPr>
          <a:xfrm>
            <a:off x="7499876" y="4623075"/>
            <a:ext cx="1109375" cy="3885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sp>
        <p:nvSpPr>
          <p:cNvPr id="62" name="Google Shape;62;p14"/>
          <p:cNvSpPr txBox="1"/>
          <p:nvPr>
            <p:ph type="title"/>
          </p:nvPr>
        </p:nvSpPr>
        <p:spPr>
          <a:xfrm>
            <a:off x="311700" y="2926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lang="fr-CA" sz="2420">
                <a:latin typeface="Calibri"/>
                <a:ea typeface="Calibri"/>
                <a:cs typeface="Calibri"/>
                <a:sym typeface="Calibri"/>
              </a:rPr>
              <a:t>Dans quelle catégorie se situent les </a:t>
            </a:r>
            <a:r>
              <a:rPr b="1" lang="fr-CA" sz="2420">
                <a:latin typeface="Calibri"/>
                <a:ea typeface="Calibri"/>
                <a:cs typeface="Calibri"/>
                <a:sym typeface="Calibri"/>
              </a:rPr>
              <a:t>dépenses les plus importantes</a:t>
            </a:r>
            <a:r>
              <a:rPr lang="fr-CA" sz="2420">
                <a:latin typeface="Calibri"/>
                <a:ea typeface="Calibri"/>
                <a:cs typeface="Calibri"/>
                <a:sym typeface="Calibri"/>
              </a:rPr>
              <a:t> du gouvernement?</a:t>
            </a:r>
            <a:endParaRPr sz="2420">
              <a:latin typeface="Calibri"/>
              <a:ea typeface="Calibri"/>
              <a:cs typeface="Calibri"/>
              <a:sym typeface="Calibri"/>
            </a:endParaRPr>
          </a:p>
        </p:txBody>
      </p:sp>
      <p:sp>
        <p:nvSpPr>
          <p:cNvPr id="63" name="Google Shape;63;p14"/>
          <p:cNvSpPr/>
          <p:nvPr/>
        </p:nvSpPr>
        <p:spPr>
          <a:xfrm>
            <a:off x="0" y="4490975"/>
            <a:ext cx="9144000" cy="652800"/>
          </a:xfrm>
          <a:prstGeom prst="rect">
            <a:avLst/>
          </a:prstGeom>
          <a:solidFill>
            <a:srgbClr val="B8D43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64" name="Google Shape;64;p14"/>
          <p:cNvPicPr preferRelativeResize="0"/>
          <p:nvPr/>
        </p:nvPicPr>
        <p:blipFill>
          <a:blip r:embed="rId3">
            <a:alphaModFix/>
          </a:blip>
          <a:stretch>
            <a:fillRect/>
          </a:stretch>
        </p:blipFill>
        <p:spPr>
          <a:xfrm>
            <a:off x="7499876" y="4623075"/>
            <a:ext cx="1109375" cy="388575"/>
          </a:xfrm>
          <a:prstGeom prst="rect">
            <a:avLst/>
          </a:prstGeom>
          <a:noFill/>
          <a:ln>
            <a:noFill/>
          </a:ln>
        </p:spPr>
      </p:pic>
      <p:pic>
        <p:nvPicPr>
          <p:cNvPr id="65" name="Google Shape;65;p14"/>
          <p:cNvPicPr preferRelativeResize="0"/>
          <p:nvPr/>
        </p:nvPicPr>
        <p:blipFill rotWithShape="1">
          <a:blip r:embed="rId4">
            <a:alphaModFix/>
          </a:blip>
          <a:srcRect b="36080" l="36080" r="36080" t="36080"/>
          <a:stretch/>
        </p:blipFill>
        <p:spPr>
          <a:xfrm>
            <a:off x="1296378" y="1329125"/>
            <a:ext cx="912300" cy="912300"/>
          </a:xfrm>
          <a:prstGeom prst="ellipse">
            <a:avLst/>
          </a:prstGeom>
          <a:noFill/>
          <a:ln>
            <a:noFill/>
          </a:ln>
        </p:spPr>
      </p:pic>
      <p:pic>
        <p:nvPicPr>
          <p:cNvPr id="66" name="Google Shape;66;p14"/>
          <p:cNvPicPr preferRelativeResize="0"/>
          <p:nvPr/>
        </p:nvPicPr>
        <p:blipFill rotWithShape="1">
          <a:blip r:embed="rId5">
            <a:alphaModFix/>
          </a:blip>
          <a:srcRect b="36080" l="36080" r="36080" t="36080"/>
          <a:stretch/>
        </p:blipFill>
        <p:spPr>
          <a:xfrm>
            <a:off x="5220879" y="1325113"/>
            <a:ext cx="912300" cy="912300"/>
          </a:xfrm>
          <a:prstGeom prst="ellipse">
            <a:avLst/>
          </a:prstGeom>
          <a:noFill/>
          <a:ln>
            <a:noFill/>
          </a:ln>
        </p:spPr>
      </p:pic>
      <p:sp>
        <p:nvSpPr>
          <p:cNvPr id="67" name="Google Shape;67;p14"/>
          <p:cNvSpPr txBox="1"/>
          <p:nvPr/>
        </p:nvSpPr>
        <p:spPr>
          <a:xfrm>
            <a:off x="2375125" y="1444125"/>
            <a:ext cx="2196900" cy="35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sz="2200">
                <a:solidFill>
                  <a:schemeClr val="dk1"/>
                </a:solidFill>
                <a:latin typeface="Calibri"/>
                <a:ea typeface="Calibri"/>
                <a:cs typeface="Calibri"/>
                <a:sym typeface="Calibri"/>
              </a:rPr>
              <a:t>Les paiements de transferts </a:t>
            </a:r>
            <a:endParaRPr sz="2200">
              <a:solidFill>
                <a:schemeClr val="dk1"/>
              </a:solidFill>
              <a:latin typeface="Calibri"/>
              <a:ea typeface="Calibri"/>
              <a:cs typeface="Calibri"/>
              <a:sym typeface="Calibri"/>
            </a:endParaRPr>
          </a:p>
        </p:txBody>
      </p:sp>
      <p:sp>
        <p:nvSpPr>
          <p:cNvPr id="68" name="Google Shape;68;p14"/>
          <p:cNvSpPr txBox="1"/>
          <p:nvPr/>
        </p:nvSpPr>
        <p:spPr>
          <a:xfrm>
            <a:off x="2375125" y="2972850"/>
            <a:ext cx="2196900" cy="35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sz="2200">
                <a:solidFill>
                  <a:schemeClr val="dk1"/>
                </a:solidFill>
                <a:latin typeface="Calibri"/>
                <a:ea typeface="Calibri"/>
                <a:cs typeface="Calibri"/>
                <a:sym typeface="Calibri"/>
              </a:rPr>
              <a:t>Les charges de programmes</a:t>
            </a:r>
            <a:endParaRPr sz="2200">
              <a:solidFill>
                <a:schemeClr val="dk1"/>
              </a:solidFill>
              <a:latin typeface="Calibri"/>
              <a:ea typeface="Calibri"/>
              <a:cs typeface="Calibri"/>
              <a:sym typeface="Calibri"/>
            </a:endParaRPr>
          </a:p>
        </p:txBody>
      </p:sp>
      <p:sp>
        <p:nvSpPr>
          <p:cNvPr id="69" name="Google Shape;69;p14"/>
          <p:cNvSpPr txBox="1"/>
          <p:nvPr/>
        </p:nvSpPr>
        <p:spPr>
          <a:xfrm>
            <a:off x="6266225" y="1444125"/>
            <a:ext cx="2031000" cy="35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sz="2200">
                <a:solidFill>
                  <a:schemeClr val="dk1"/>
                </a:solidFill>
                <a:latin typeface="Calibri"/>
                <a:ea typeface="Calibri"/>
                <a:cs typeface="Calibri"/>
                <a:sym typeface="Calibri"/>
              </a:rPr>
              <a:t>Les intérêts sur la dette</a:t>
            </a:r>
            <a:endParaRPr sz="2200">
              <a:solidFill>
                <a:schemeClr val="dk1"/>
              </a:solidFill>
              <a:latin typeface="Calibri"/>
              <a:ea typeface="Calibri"/>
              <a:cs typeface="Calibri"/>
              <a:sym typeface="Calibri"/>
            </a:endParaRPr>
          </a:p>
        </p:txBody>
      </p:sp>
      <p:sp>
        <p:nvSpPr>
          <p:cNvPr id="70" name="Google Shape;70;p14"/>
          <p:cNvSpPr txBox="1"/>
          <p:nvPr/>
        </p:nvSpPr>
        <p:spPr>
          <a:xfrm>
            <a:off x="6266225" y="2972850"/>
            <a:ext cx="1588800" cy="35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sz="2200">
                <a:solidFill>
                  <a:schemeClr val="dk1"/>
                </a:solidFill>
                <a:latin typeface="Calibri"/>
                <a:ea typeface="Calibri"/>
                <a:cs typeface="Calibri"/>
                <a:sym typeface="Calibri"/>
              </a:rPr>
              <a:t>Les taxes</a:t>
            </a:r>
            <a:endParaRPr sz="2200">
              <a:solidFill>
                <a:schemeClr val="dk1"/>
              </a:solidFill>
              <a:latin typeface="Calibri"/>
              <a:ea typeface="Calibri"/>
              <a:cs typeface="Calibri"/>
              <a:sym typeface="Calibri"/>
            </a:endParaRPr>
          </a:p>
        </p:txBody>
      </p:sp>
      <p:pic>
        <p:nvPicPr>
          <p:cNvPr id="71" name="Google Shape;71;p14"/>
          <p:cNvPicPr preferRelativeResize="0"/>
          <p:nvPr/>
        </p:nvPicPr>
        <p:blipFill rotWithShape="1">
          <a:blip r:embed="rId6">
            <a:alphaModFix/>
          </a:blip>
          <a:srcRect b="35684" l="35681" r="35684" t="35681"/>
          <a:stretch/>
        </p:blipFill>
        <p:spPr>
          <a:xfrm>
            <a:off x="5220879" y="2908050"/>
            <a:ext cx="912300" cy="912300"/>
          </a:xfrm>
          <a:prstGeom prst="ellipse">
            <a:avLst/>
          </a:prstGeom>
          <a:noFill/>
          <a:ln>
            <a:noFill/>
          </a:ln>
        </p:spPr>
      </p:pic>
      <p:pic>
        <p:nvPicPr>
          <p:cNvPr id="72" name="Google Shape;72;p14"/>
          <p:cNvPicPr preferRelativeResize="0"/>
          <p:nvPr/>
        </p:nvPicPr>
        <p:blipFill rotWithShape="1">
          <a:blip r:embed="rId7">
            <a:alphaModFix/>
          </a:blip>
          <a:srcRect b="36521" l="35980" r="36177" t="35650"/>
          <a:stretch/>
        </p:blipFill>
        <p:spPr>
          <a:xfrm>
            <a:off x="1296363" y="2910050"/>
            <a:ext cx="912300" cy="912300"/>
          </a:xfrm>
          <a:prstGeom prst="ellipse">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15"/>
          <p:cNvSpPr txBox="1"/>
          <p:nvPr>
            <p:ph type="title"/>
          </p:nvPr>
        </p:nvSpPr>
        <p:spPr>
          <a:xfrm>
            <a:off x="311700" y="2926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lang="fr-CA" sz="2420">
                <a:latin typeface="Calibri"/>
                <a:ea typeface="Calibri"/>
                <a:cs typeface="Calibri"/>
                <a:sym typeface="Calibri"/>
              </a:rPr>
              <a:t>Dans quelle catégorie se situent les </a:t>
            </a:r>
            <a:r>
              <a:rPr b="1" lang="fr-CA" sz="2420">
                <a:latin typeface="Calibri"/>
                <a:ea typeface="Calibri"/>
                <a:cs typeface="Calibri"/>
                <a:sym typeface="Calibri"/>
              </a:rPr>
              <a:t>dépenses les plus importantes</a:t>
            </a:r>
            <a:r>
              <a:rPr lang="fr-CA" sz="2420">
                <a:latin typeface="Calibri"/>
                <a:ea typeface="Calibri"/>
                <a:cs typeface="Calibri"/>
                <a:sym typeface="Calibri"/>
              </a:rPr>
              <a:t> du gouvernement?</a:t>
            </a:r>
            <a:endParaRPr sz="2420">
              <a:latin typeface="Calibri"/>
              <a:ea typeface="Calibri"/>
              <a:cs typeface="Calibri"/>
              <a:sym typeface="Calibri"/>
            </a:endParaRPr>
          </a:p>
        </p:txBody>
      </p:sp>
      <p:sp>
        <p:nvSpPr>
          <p:cNvPr id="78" name="Google Shape;78;p15"/>
          <p:cNvSpPr/>
          <p:nvPr/>
        </p:nvSpPr>
        <p:spPr>
          <a:xfrm>
            <a:off x="0" y="4490975"/>
            <a:ext cx="9144000" cy="652800"/>
          </a:xfrm>
          <a:prstGeom prst="rect">
            <a:avLst/>
          </a:prstGeom>
          <a:solidFill>
            <a:srgbClr val="B8D43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79" name="Google Shape;79;p15"/>
          <p:cNvPicPr preferRelativeResize="0"/>
          <p:nvPr/>
        </p:nvPicPr>
        <p:blipFill>
          <a:blip r:embed="rId3">
            <a:alphaModFix/>
          </a:blip>
          <a:stretch>
            <a:fillRect/>
          </a:stretch>
        </p:blipFill>
        <p:spPr>
          <a:xfrm>
            <a:off x="7499876" y="4623075"/>
            <a:ext cx="1109375" cy="388575"/>
          </a:xfrm>
          <a:prstGeom prst="rect">
            <a:avLst/>
          </a:prstGeom>
          <a:noFill/>
          <a:ln>
            <a:noFill/>
          </a:ln>
        </p:spPr>
      </p:pic>
      <p:pic>
        <p:nvPicPr>
          <p:cNvPr id="80" name="Google Shape;80;p15"/>
          <p:cNvPicPr preferRelativeResize="0"/>
          <p:nvPr/>
        </p:nvPicPr>
        <p:blipFill rotWithShape="1">
          <a:blip r:embed="rId4">
            <a:alphaModFix/>
          </a:blip>
          <a:srcRect b="36080" l="36080" r="36080" t="36080"/>
          <a:stretch/>
        </p:blipFill>
        <p:spPr>
          <a:xfrm>
            <a:off x="1296378" y="1329125"/>
            <a:ext cx="912300" cy="912300"/>
          </a:xfrm>
          <a:prstGeom prst="ellipse">
            <a:avLst/>
          </a:prstGeom>
          <a:noFill/>
          <a:ln>
            <a:noFill/>
          </a:ln>
        </p:spPr>
      </p:pic>
      <p:pic>
        <p:nvPicPr>
          <p:cNvPr id="81" name="Google Shape;81;p15"/>
          <p:cNvPicPr preferRelativeResize="0"/>
          <p:nvPr/>
        </p:nvPicPr>
        <p:blipFill rotWithShape="1">
          <a:blip r:embed="rId5">
            <a:alphaModFix/>
          </a:blip>
          <a:srcRect b="36080" l="36080" r="36080" t="36080"/>
          <a:stretch/>
        </p:blipFill>
        <p:spPr>
          <a:xfrm>
            <a:off x="5220879" y="1325113"/>
            <a:ext cx="912300" cy="912300"/>
          </a:xfrm>
          <a:prstGeom prst="ellipse">
            <a:avLst/>
          </a:prstGeom>
          <a:noFill/>
          <a:ln>
            <a:noFill/>
          </a:ln>
        </p:spPr>
      </p:pic>
      <p:sp>
        <p:nvSpPr>
          <p:cNvPr id="82" name="Google Shape;82;p15"/>
          <p:cNvSpPr txBox="1"/>
          <p:nvPr/>
        </p:nvSpPr>
        <p:spPr>
          <a:xfrm>
            <a:off x="2375125" y="1444125"/>
            <a:ext cx="2196900" cy="35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sz="2200">
                <a:solidFill>
                  <a:schemeClr val="dk1"/>
                </a:solidFill>
                <a:latin typeface="Calibri"/>
                <a:ea typeface="Calibri"/>
                <a:cs typeface="Calibri"/>
                <a:sym typeface="Calibri"/>
              </a:rPr>
              <a:t>Les paiements de transferts </a:t>
            </a:r>
            <a:endParaRPr sz="2200">
              <a:solidFill>
                <a:schemeClr val="dk1"/>
              </a:solidFill>
              <a:latin typeface="Calibri"/>
              <a:ea typeface="Calibri"/>
              <a:cs typeface="Calibri"/>
              <a:sym typeface="Calibri"/>
            </a:endParaRPr>
          </a:p>
        </p:txBody>
      </p:sp>
      <p:sp>
        <p:nvSpPr>
          <p:cNvPr id="83" name="Google Shape;83;p15"/>
          <p:cNvSpPr txBox="1"/>
          <p:nvPr/>
        </p:nvSpPr>
        <p:spPr>
          <a:xfrm>
            <a:off x="2375125" y="2972850"/>
            <a:ext cx="2196900" cy="35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sz="2200">
                <a:solidFill>
                  <a:schemeClr val="dk1"/>
                </a:solidFill>
                <a:latin typeface="Calibri"/>
                <a:ea typeface="Calibri"/>
                <a:cs typeface="Calibri"/>
                <a:sym typeface="Calibri"/>
              </a:rPr>
              <a:t>Les charges de programmes</a:t>
            </a:r>
            <a:endParaRPr sz="2200">
              <a:solidFill>
                <a:schemeClr val="dk1"/>
              </a:solidFill>
              <a:latin typeface="Calibri"/>
              <a:ea typeface="Calibri"/>
              <a:cs typeface="Calibri"/>
              <a:sym typeface="Calibri"/>
            </a:endParaRPr>
          </a:p>
        </p:txBody>
      </p:sp>
      <p:sp>
        <p:nvSpPr>
          <p:cNvPr id="84" name="Google Shape;84;p15"/>
          <p:cNvSpPr txBox="1"/>
          <p:nvPr/>
        </p:nvSpPr>
        <p:spPr>
          <a:xfrm>
            <a:off x="6266225" y="1444125"/>
            <a:ext cx="2031000" cy="35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sz="2200">
                <a:solidFill>
                  <a:schemeClr val="dk1"/>
                </a:solidFill>
                <a:latin typeface="Calibri"/>
                <a:ea typeface="Calibri"/>
                <a:cs typeface="Calibri"/>
                <a:sym typeface="Calibri"/>
              </a:rPr>
              <a:t>Les intérêts sur la dette</a:t>
            </a:r>
            <a:endParaRPr sz="2200">
              <a:solidFill>
                <a:schemeClr val="dk1"/>
              </a:solidFill>
              <a:latin typeface="Calibri"/>
              <a:ea typeface="Calibri"/>
              <a:cs typeface="Calibri"/>
              <a:sym typeface="Calibri"/>
            </a:endParaRPr>
          </a:p>
        </p:txBody>
      </p:sp>
      <p:sp>
        <p:nvSpPr>
          <p:cNvPr id="85" name="Google Shape;85;p15"/>
          <p:cNvSpPr txBox="1"/>
          <p:nvPr/>
        </p:nvSpPr>
        <p:spPr>
          <a:xfrm>
            <a:off x="6266225" y="2972850"/>
            <a:ext cx="1588800" cy="35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sz="2200">
                <a:solidFill>
                  <a:schemeClr val="dk1"/>
                </a:solidFill>
                <a:latin typeface="Calibri"/>
                <a:ea typeface="Calibri"/>
                <a:cs typeface="Calibri"/>
                <a:sym typeface="Calibri"/>
              </a:rPr>
              <a:t>Les taxes</a:t>
            </a:r>
            <a:endParaRPr sz="2200">
              <a:solidFill>
                <a:schemeClr val="dk1"/>
              </a:solidFill>
              <a:latin typeface="Calibri"/>
              <a:ea typeface="Calibri"/>
              <a:cs typeface="Calibri"/>
              <a:sym typeface="Calibri"/>
            </a:endParaRPr>
          </a:p>
        </p:txBody>
      </p:sp>
      <p:pic>
        <p:nvPicPr>
          <p:cNvPr id="86" name="Google Shape;86;p15"/>
          <p:cNvPicPr preferRelativeResize="0"/>
          <p:nvPr/>
        </p:nvPicPr>
        <p:blipFill rotWithShape="1">
          <a:blip r:embed="rId6">
            <a:alphaModFix/>
          </a:blip>
          <a:srcRect b="35684" l="35681" r="35684" t="35681"/>
          <a:stretch/>
        </p:blipFill>
        <p:spPr>
          <a:xfrm>
            <a:off x="5220879" y="2908050"/>
            <a:ext cx="912300" cy="912300"/>
          </a:xfrm>
          <a:prstGeom prst="ellipse">
            <a:avLst/>
          </a:prstGeom>
          <a:noFill/>
          <a:ln>
            <a:noFill/>
          </a:ln>
        </p:spPr>
      </p:pic>
      <p:pic>
        <p:nvPicPr>
          <p:cNvPr id="87" name="Google Shape;87;p15"/>
          <p:cNvPicPr preferRelativeResize="0"/>
          <p:nvPr/>
        </p:nvPicPr>
        <p:blipFill rotWithShape="1">
          <a:blip r:embed="rId7">
            <a:alphaModFix/>
          </a:blip>
          <a:srcRect b="36521" l="35980" r="36177" t="35650"/>
          <a:stretch/>
        </p:blipFill>
        <p:spPr>
          <a:xfrm>
            <a:off x="1296363" y="2910050"/>
            <a:ext cx="912300" cy="912300"/>
          </a:xfrm>
          <a:prstGeom prst="ellipse">
            <a:avLst/>
          </a:prstGeom>
          <a:noFill/>
          <a:ln>
            <a:noFill/>
          </a:ln>
        </p:spPr>
      </p:pic>
      <p:pic>
        <p:nvPicPr>
          <p:cNvPr id="88" name="Google Shape;88;p15"/>
          <p:cNvPicPr preferRelativeResize="0"/>
          <p:nvPr/>
        </p:nvPicPr>
        <p:blipFill rotWithShape="1">
          <a:blip r:embed="rId8">
            <a:alphaModFix/>
          </a:blip>
          <a:srcRect b="33587" l="34117" r="33343" t="33202"/>
          <a:stretch/>
        </p:blipFill>
        <p:spPr>
          <a:xfrm>
            <a:off x="1187550" y="1190575"/>
            <a:ext cx="1148251" cy="1171851"/>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pic>
        <p:nvPicPr>
          <p:cNvPr id="93" name="Google Shape;93;p16"/>
          <p:cNvPicPr preferRelativeResize="0"/>
          <p:nvPr/>
        </p:nvPicPr>
        <p:blipFill rotWithShape="1">
          <a:blip r:embed="rId3">
            <a:alphaModFix/>
          </a:blip>
          <a:srcRect b="21919" l="26036" r="22890" t="22558"/>
          <a:stretch/>
        </p:blipFill>
        <p:spPr>
          <a:xfrm>
            <a:off x="3750138" y="3116000"/>
            <a:ext cx="1643725" cy="1786976"/>
          </a:xfrm>
          <a:prstGeom prst="rect">
            <a:avLst/>
          </a:prstGeom>
          <a:noFill/>
          <a:ln>
            <a:noFill/>
          </a:ln>
        </p:spPr>
      </p:pic>
      <p:pic>
        <p:nvPicPr>
          <p:cNvPr id="94" name="Google Shape;94;p16"/>
          <p:cNvPicPr preferRelativeResize="0"/>
          <p:nvPr/>
        </p:nvPicPr>
        <p:blipFill rotWithShape="1">
          <a:blip r:embed="rId4">
            <a:alphaModFix/>
          </a:blip>
          <a:srcRect b="0" l="0" r="0" t="0"/>
          <a:stretch/>
        </p:blipFill>
        <p:spPr>
          <a:xfrm>
            <a:off x="6282228" y="4516975"/>
            <a:ext cx="2474375" cy="386000"/>
          </a:xfrm>
          <a:prstGeom prst="rect">
            <a:avLst/>
          </a:prstGeom>
          <a:solidFill>
            <a:srgbClr val="FFFFFF"/>
          </a:solidFill>
          <a:ln>
            <a:noFill/>
          </a:ln>
        </p:spPr>
      </p:pic>
      <p:sp>
        <p:nvSpPr>
          <p:cNvPr id="95" name="Google Shape;95;p16"/>
          <p:cNvSpPr txBox="1"/>
          <p:nvPr/>
        </p:nvSpPr>
        <p:spPr>
          <a:xfrm>
            <a:off x="288300" y="313875"/>
            <a:ext cx="8475600" cy="800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fr-CA" sz="4000">
                <a:solidFill>
                  <a:srgbClr val="21BFDA"/>
                </a:solidFill>
                <a:latin typeface="Calibri"/>
                <a:ea typeface="Calibri"/>
                <a:cs typeface="Calibri"/>
                <a:sym typeface="Calibri"/>
              </a:rPr>
              <a:t>Les paiements de transferts</a:t>
            </a:r>
            <a:endParaRPr sz="4000">
              <a:solidFill>
                <a:srgbClr val="21BFDA"/>
              </a:solidFill>
            </a:endParaRPr>
          </a:p>
        </p:txBody>
      </p:sp>
      <p:sp>
        <p:nvSpPr>
          <p:cNvPr id="96" name="Google Shape;96;p16"/>
          <p:cNvSpPr txBox="1"/>
          <p:nvPr/>
        </p:nvSpPr>
        <p:spPr>
          <a:xfrm>
            <a:off x="334200" y="1169875"/>
            <a:ext cx="8383800" cy="3347100"/>
          </a:xfrm>
          <a:prstGeom prst="rect">
            <a:avLst/>
          </a:prstGeom>
          <a:noFill/>
          <a:ln>
            <a:noFill/>
          </a:ln>
        </p:spPr>
        <p:txBody>
          <a:bodyPr anchorCtr="0" anchor="t" bIns="45700" lIns="91425" spcFirstLastPara="1" rIns="91425" wrap="square" tIns="45700">
            <a:noAutofit/>
          </a:bodyPr>
          <a:lstStyle/>
          <a:p>
            <a:pPr indent="0" lvl="0" marL="0" rtl="0" algn="just">
              <a:spcBef>
                <a:spcPts val="0"/>
              </a:spcBef>
              <a:spcAft>
                <a:spcPts val="0"/>
              </a:spcAft>
              <a:buClr>
                <a:schemeClr val="dk1"/>
              </a:buClr>
              <a:buSzPts val="1100"/>
              <a:buFont typeface="Arial"/>
              <a:buNone/>
            </a:pPr>
            <a:r>
              <a:rPr lang="fr-CA" sz="1600">
                <a:solidFill>
                  <a:schemeClr val="dk1"/>
                </a:solidFill>
                <a:latin typeface="Calibri"/>
                <a:ea typeface="Calibri"/>
                <a:cs typeface="Calibri"/>
                <a:sym typeface="Calibri"/>
              </a:rPr>
              <a:t>Les </a:t>
            </a:r>
            <a:r>
              <a:rPr b="1" lang="fr-CA" sz="1600">
                <a:solidFill>
                  <a:schemeClr val="dk1"/>
                </a:solidFill>
                <a:latin typeface="Calibri"/>
                <a:ea typeface="Calibri"/>
                <a:cs typeface="Calibri"/>
                <a:sym typeface="Calibri"/>
              </a:rPr>
              <a:t>paiements de transfert</a:t>
            </a:r>
            <a:r>
              <a:rPr lang="fr-CA" sz="1600">
                <a:solidFill>
                  <a:schemeClr val="dk1"/>
                </a:solidFill>
                <a:latin typeface="Calibri"/>
                <a:ea typeface="Calibri"/>
                <a:cs typeface="Calibri"/>
                <a:sym typeface="Calibri"/>
              </a:rPr>
              <a:t> constituent la plus grande catégorie de dépenses du gouvernement. </a:t>
            </a:r>
            <a:endParaRPr sz="1600">
              <a:solidFill>
                <a:schemeClr val="dk1"/>
              </a:solidFill>
              <a:latin typeface="Calibri"/>
              <a:ea typeface="Calibri"/>
              <a:cs typeface="Calibri"/>
              <a:sym typeface="Calibri"/>
            </a:endParaRPr>
          </a:p>
          <a:p>
            <a:pPr indent="0" lvl="0" marL="0" rtl="0" algn="just">
              <a:spcBef>
                <a:spcPts val="0"/>
              </a:spcBef>
              <a:spcAft>
                <a:spcPts val="0"/>
              </a:spcAft>
              <a:buClr>
                <a:schemeClr val="dk1"/>
              </a:buClr>
              <a:buSzPts val="1100"/>
              <a:buFont typeface="Arial"/>
              <a:buNone/>
            </a:pPr>
            <a:r>
              <a:t/>
            </a:r>
            <a:endParaRPr sz="1600">
              <a:solidFill>
                <a:schemeClr val="dk1"/>
              </a:solidFill>
              <a:latin typeface="Calibri"/>
              <a:ea typeface="Calibri"/>
              <a:cs typeface="Calibri"/>
              <a:sym typeface="Calibri"/>
            </a:endParaRPr>
          </a:p>
          <a:p>
            <a:pPr indent="0" lvl="0" marL="0" rtl="0" algn="just">
              <a:spcBef>
                <a:spcPts val="0"/>
              </a:spcBef>
              <a:spcAft>
                <a:spcPts val="0"/>
              </a:spcAft>
              <a:buNone/>
            </a:pPr>
            <a:r>
              <a:rPr lang="fr-CA" sz="1600">
                <a:solidFill>
                  <a:schemeClr val="dk1"/>
                </a:solidFill>
                <a:latin typeface="Calibri"/>
                <a:ea typeface="Calibri"/>
                <a:cs typeface="Calibri"/>
                <a:sym typeface="Calibri"/>
              </a:rPr>
              <a:t>Les transferts sont des paiements qui vont directement : </a:t>
            </a:r>
            <a:endParaRPr sz="1600">
              <a:solidFill>
                <a:schemeClr val="dk1"/>
              </a:solidFill>
              <a:latin typeface="Calibri"/>
              <a:ea typeface="Calibri"/>
              <a:cs typeface="Calibri"/>
              <a:sym typeface="Calibri"/>
            </a:endParaRPr>
          </a:p>
          <a:p>
            <a:pPr indent="-330200" lvl="0" marL="457200" rtl="0" algn="just">
              <a:spcBef>
                <a:spcPts val="1000"/>
              </a:spcBef>
              <a:spcAft>
                <a:spcPts val="0"/>
              </a:spcAft>
              <a:buClr>
                <a:schemeClr val="dk1"/>
              </a:buClr>
              <a:buSzPts val="1600"/>
              <a:buFont typeface="Calibri"/>
              <a:buChar char="➔"/>
            </a:pPr>
            <a:r>
              <a:rPr lang="fr-CA" sz="1600">
                <a:solidFill>
                  <a:schemeClr val="dk1"/>
                </a:solidFill>
                <a:latin typeface="Calibri"/>
                <a:ea typeface="Calibri"/>
                <a:cs typeface="Calibri"/>
                <a:sym typeface="Calibri"/>
              </a:rPr>
              <a:t>à des particuliers (p. ex. : assurance-chômage)</a:t>
            </a:r>
            <a:endParaRPr sz="1600">
              <a:solidFill>
                <a:schemeClr val="dk1"/>
              </a:solidFill>
              <a:latin typeface="Calibri"/>
              <a:ea typeface="Calibri"/>
              <a:cs typeface="Calibri"/>
              <a:sym typeface="Calibri"/>
            </a:endParaRPr>
          </a:p>
          <a:p>
            <a:pPr indent="-330200" lvl="0" marL="457200" rtl="0" algn="just">
              <a:spcBef>
                <a:spcPts val="1000"/>
              </a:spcBef>
              <a:spcAft>
                <a:spcPts val="0"/>
              </a:spcAft>
              <a:buClr>
                <a:schemeClr val="dk1"/>
              </a:buClr>
              <a:buSzPts val="1600"/>
              <a:buFont typeface="Calibri"/>
              <a:buChar char="➔"/>
            </a:pPr>
            <a:r>
              <a:rPr lang="fr-CA" sz="1600">
                <a:solidFill>
                  <a:schemeClr val="dk1"/>
                </a:solidFill>
                <a:latin typeface="Calibri"/>
                <a:ea typeface="Calibri"/>
                <a:cs typeface="Calibri"/>
                <a:sym typeface="Calibri"/>
              </a:rPr>
              <a:t>aux gouvernements provinciaux et territoriaux (pour les aider à offrir des programmes et des services, p. ex. : le </a:t>
            </a:r>
            <a:r>
              <a:rPr i="1" lang="fr-CA" sz="1600">
                <a:solidFill>
                  <a:schemeClr val="dk1"/>
                </a:solidFill>
                <a:latin typeface="Calibri"/>
                <a:ea typeface="Calibri"/>
                <a:cs typeface="Calibri"/>
                <a:sym typeface="Calibri"/>
              </a:rPr>
              <a:t>Transfert canadien en matière de santé</a:t>
            </a:r>
            <a:r>
              <a:rPr lang="fr-CA" sz="1600">
                <a:solidFill>
                  <a:schemeClr val="dk1"/>
                </a:solidFill>
                <a:latin typeface="Calibri"/>
                <a:ea typeface="Calibri"/>
                <a:cs typeface="Calibri"/>
                <a:sym typeface="Calibri"/>
              </a:rPr>
              <a:t>).</a:t>
            </a:r>
            <a:endParaRPr sz="1600">
              <a:solidFill>
                <a:schemeClr val="dk1"/>
              </a:solidFill>
              <a:latin typeface="Calibri"/>
              <a:ea typeface="Calibri"/>
              <a:cs typeface="Calibri"/>
              <a:sym typeface="Calibri"/>
            </a:endParaRPr>
          </a:p>
          <a:p>
            <a:pPr indent="-330200" lvl="0" marL="457200" rtl="0" algn="just">
              <a:spcBef>
                <a:spcPts val="1000"/>
              </a:spcBef>
              <a:spcAft>
                <a:spcPts val="0"/>
              </a:spcAft>
              <a:buClr>
                <a:schemeClr val="dk1"/>
              </a:buClr>
              <a:buSzPts val="1600"/>
              <a:buFont typeface="Calibri"/>
              <a:buChar char="➔"/>
            </a:pPr>
            <a:r>
              <a:rPr lang="fr-CA" sz="1600">
                <a:solidFill>
                  <a:schemeClr val="dk1"/>
                </a:solidFill>
                <a:latin typeface="Calibri"/>
                <a:ea typeface="Calibri"/>
                <a:cs typeface="Calibri"/>
                <a:sym typeface="Calibri"/>
              </a:rPr>
              <a:t>à des organismes (p. ex. : subventions)</a:t>
            </a:r>
            <a:endParaRPr sz="1600">
              <a:latin typeface="Calibri"/>
              <a:ea typeface="Calibri"/>
              <a:cs typeface="Calibri"/>
              <a:sym typeface="Calibri"/>
            </a:endParaRPr>
          </a:p>
        </p:txBody>
      </p:sp>
      <p:sp>
        <p:nvSpPr>
          <p:cNvPr id="97" name="Google Shape;97;p16"/>
          <p:cNvSpPr/>
          <p:nvPr/>
        </p:nvSpPr>
        <p:spPr>
          <a:xfrm>
            <a:off x="0" y="0"/>
            <a:ext cx="9144000" cy="173400"/>
          </a:xfrm>
          <a:prstGeom prst="rect">
            <a:avLst/>
          </a:prstGeom>
          <a:solidFill>
            <a:srgbClr val="B8D43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17"/>
          <p:cNvSpPr txBox="1"/>
          <p:nvPr>
            <p:ph type="title"/>
          </p:nvPr>
        </p:nvSpPr>
        <p:spPr>
          <a:xfrm>
            <a:off x="311700" y="2926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lang="fr-CA" sz="2420">
                <a:latin typeface="Calibri"/>
                <a:ea typeface="Calibri"/>
                <a:cs typeface="Calibri"/>
                <a:sym typeface="Calibri"/>
              </a:rPr>
              <a:t>Qui peut recevoir des paiements de transfert du gouvernement?</a:t>
            </a:r>
            <a:endParaRPr sz="2420">
              <a:latin typeface="Calibri"/>
              <a:ea typeface="Calibri"/>
              <a:cs typeface="Calibri"/>
              <a:sym typeface="Calibri"/>
            </a:endParaRPr>
          </a:p>
        </p:txBody>
      </p:sp>
      <p:sp>
        <p:nvSpPr>
          <p:cNvPr id="103" name="Google Shape;103;p17"/>
          <p:cNvSpPr/>
          <p:nvPr/>
        </p:nvSpPr>
        <p:spPr>
          <a:xfrm>
            <a:off x="0" y="4490975"/>
            <a:ext cx="9144000" cy="652800"/>
          </a:xfrm>
          <a:prstGeom prst="rect">
            <a:avLst/>
          </a:prstGeom>
          <a:solidFill>
            <a:srgbClr val="B8D43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04" name="Google Shape;104;p17"/>
          <p:cNvPicPr preferRelativeResize="0"/>
          <p:nvPr/>
        </p:nvPicPr>
        <p:blipFill>
          <a:blip r:embed="rId3">
            <a:alphaModFix/>
          </a:blip>
          <a:stretch>
            <a:fillRect/>
          </a:stretch>
        </p:blipFill>
        <p:spPr>
          <a:xfrm>
            <a:off x="7499876" y="4623075"/>
            <a:ext cx="1109375" cy="388575"/>
          </a:xfrm>
          <a:prstGeom prst="rect">
            <a:avLst/>
          </a:prstGeom>
          <a:noFill/>
          <a:ln>
            <a:noFill/>
          </a:ln>
        </p:spPr>
      </p:pic>
      <p:pic>
        <p:nvPicPr>
          <p:cNvPr id="105" name="Google Shape;105;p17"/>
          <p:cNvPicPr preferRelativeResize="0"/>
          <p:nvPr/>
        </p:nvPicPr>
        <p:blipFill rotWithShape="1">
          <a:blip r:embed="rId4">
            <a:alphaModFix/>
          </a:blip>
          <a:srcRect b="36080" l="36080" r="36080" t="36080"/>
          <a:stretch/>
        </p:blipFill>
        <p:spPr>
          <a:xfrm>
            <a:off x="1296378" y="1329125"/>
            <a:ext cx="912300" cy="912300"/>
          </a:xfrm>
          <a:prstGeom prst="ellipse">
            <a:avLst/>
          </a:prstGeom>
          <a:noFill/>
          <a:ln>
            <a:noFill/>
          </a:ln>
        </p:spPr>
      </p:pic>
      <p:pic>
        <p:nvPicPr>
          <p:cNvPr id="106" name="Google Shape;106;p17"/>
          <p:cNvPicPr preferRelativeResize="0"/>
          <p:nvPr/>
        </p:nvPicPr>
        <p:blipFill rotWithShape="1">
          <a:blip r:embed="rId5">
            <a:alphaModFix/>
          </a:blip>
          <a:srcRect b="36080" l="36080" r="36080" t="36080"/>
          <a:stretch/>
        </p:blipFill>
        <p:spPr>
          <a:xfrm>
            <a:off x="5220879" y="1325113"/>
            <a:ext cx="912300" cy="912300"/>
          </a:xfrm>
          <a:prstGeom prst="ellipse">
            <a:avLst/>
          </a:prstGeom>
          <a:noFill/>
          <a:ln>
            <a:noFill/>
          </a:ln>
        </p:spPr>
      </p:pic>
      <p:sp>
        <p:nvSpPr>
          <p:cNvPr id="107" name="Google Shape;107;p17"/>
          <p:cNvSpPr txBox="1"/>
          <p:nvPr/>
        </p:nvSpPr>
        <p:spPr>
          <a:xfrm>
            <a:off x="2375125" y="1596525"/>
            <a:ext cx="1793100" cy="35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sz="2200">
                <a:solidFill>
                  <a:schemeClr val="dk1"/>
                </a:solidFill>
                <a:latin typeface="Calibri"/>
                <a:ea typeface="Calibri"/>
                <a:cs typeface="Calibri"/>
                <a:sym typeface="Calibri"/>
              </a:rPr>
              <a:t>Les personnes âgées</a:t>
            </a:r>
            <a:endParaRPr sz="2200">
              <a:solidFill>
                <a:schemeClr val="dk1"/>
              </a:solidFill>
              <a:latin typeface="Calibri"/>
              <a:ea typeface="Calibri"/>
              <a:cs typeface="Calibri"/>
              <a:sym typeface="Calibri"/>
            </a:endParaRPr>
          </a:p>
        </p:txBody>
      </p:sp>
      <p:sp>
        <p:nvSpPr>
          <p:cNvPr id="108" name="Google Shape;108;p17"/>
          <p:cNvSpPr txBox="1"/>
          <p:nvPr/>
        </p:nvSpPr>
        <p:spPr>
          <a:xfrm>
            <a:off x="2375125" y="3125250"/>
            <a:ext cx="1722300" cy="35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sz="2200">
                <a:solidFill>
                  <a:schemeClr val="dk1"/>
                </a:solidFill>
                <a:latin typeface="Calibri"/>
                <a:ea typeface="Calibri"/>
                <a:cs typeface="Calibri"/>
                <a:sym typeface="Calibri"/>
              </a:rPr>
              <a:t>Les familles</a:t>
            </a:r>
            <a:endParaRPr sz="2200">
              <a:solidFill>
                <a:schemeClr val="dk1"/>
              </a:solidFill>
              <a:latin typeface="Calibri"/>
              <a:ea typeface="Calibri"/>
              <a:cs typeface="Calibri"/>
              <a:sym typeface="Calibri"/>
            </a:endParaRPr>
          </a:p>
        </p:txBody>
      </p:sp>
      <p:sp>
        <p:nvSpPr>
          <p:cNvPr id="109" name="Google Shape;109;p17"/>
          <p:cNvSpPr txBox="1"/>
          <p:nvPr/>
        </p:nvSpPr>
        <p:spPr>
          <a:xfrm>
            <a:off x="6266225" y="1596525"/>
            <a:ext cx="1976100" cy="35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sz="2200">
                <a:solidFill>
                  <a:schemeClr val="dk1"/>
                </a:solidFill>
                <a:latin typeface="Calibri"/>
                <a:ea typeface="Calibri"/>
                <a:cs typeface="Calibri"/>
                <a:sym typeface="Calibri"/>
              </a:rPr>
              <a:t>Les personnes sans emploi</a:t>
            </a:r>
            <a:endParaRPr sz="2200">
              <a:solidFill>
                <a:schemeClr val="dk1"/>
              </a:solidFill>
              <a:latin typeface="Calibri"/>
              <a:ea typeface="Calibri"/>
              <a:cs typeface="Calibri"/>
              <a:sym typeface="Calibri"/>
            </a:endParaRPr>
          </a:p>
        </p:txBody>
      </p:sp>
      <p:sp>
        <p:nvSpPr>
          <p:cNvPr id="110" name="Google Shape;110;p17"/>
          <p:cNvSpPr txBox="1"/>
          <p:nvPr/>
        </p:nvSpPr>
        <p:spPr>
          <a:xfrm>
            <a:off x="6266225" y="3125250"/>
            <a:ext cx="2479200" cy="35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sz="2200">
                <a:solidFill>
                  <a:schemeClr val="dk1"/>
                </a:solidFill>
                <a:latin typeface="Calibri"/>
                <a:ea typeface="Calibri"/>
                <a:cs typeface="Calibri"/>
                <a:sym typeface="Calibri"/>
              </a:rPr>
              <a:t>Toutes ces réponses </a:t>
            </a:r>
            <a:endParaRPr sz="2200">
              <a:solidFill>
                <a:schemeClr val="dk1"/>
              </a:solidFill>
              <a:latin typeface="Calibri"/>
              <a:ea typeface="Calibri"/>
              <a:cs typeface="Calibri"/>
              <a:sym typeface="Calibri"/>
            </a:endParaRPr>
          </a:p>
        </p:txBody>
      </p:sp>
      <p:pic>
        <p:nvPicPr>
          <p:cNvPr id="111" name="Google Shape;111;p17"/>
          <p:cNvPicPr preferRelativeResize="0"/>
          <p:nvPr/>
        </p:nvPicPr>
        <p:blipFill rotWithShape="1">
          <a:blip r:embed="rId6">
            <a:alphaModFix/>
          </a:blip>
          <a:srcRect b="35684" l="35681" r="35684" t="35681"/>
          <a:stretch/>
        </p:blipFill>
        <p:spPr>
          <a:xfrm>
            <a:off x="5220879" y="2908050"/>
            <a:ext cx="912300" cy="912300"/>
          </a:xfrm>
          <a:prstGeom prst="ellipse">
            <a:avLst/>
          </a:prstGeom>
          <a:noFill/>
          <a:ln>
            <a:noFill/>
          </a:ln>
        </p:spPr>
      </p:pic>
      <p:pic>
        <p:nvPicPr>
          <p:cNvPr id="112" name="Google Shape;112;p17"/>
          <p:cNvPicPr preferRelativeResize="0"/>
          <p:nvPr/>
        </p:nvPicPr>
        <p:blipFill rotWithShape="1">
          <a:blip r:embed="rId7">
            <a:alphaModFix/>
          </a:blip>
          <a:srcRect b="36521" l="35980" r="36177" t="35650"/>
          <a:stretch/>
        </p:blipFill>
        <p:spPr>
          <a:xfrm>
            <a:off x="1296363" y="2910050"/>
            <a:ext cx="912300" cy="912300"/>
          </a:xfrm>
          <a:prstGeom prst="ellipse">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18"/>
          <p:cNvSpPr txBox="1"/>
          <p:nvPr>
            <p:ph type="title"/>
          </p:nvPr>
        </p:nvSpPr>
        <p:spPr>
          <a:xfrm>
            <a:off x="311700" y="2926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lang="fr-CA" sz="2420">
                <a:latin typeface="Calibri"/>
                <a:ea typeface="Calibri"/>
                <a:cs typeface="Calibri"/>
                <a:sym typeface="Calibri"/>
              </a:rPr>
              <a:t>Qui peut recevoir des paiements de transfert du gouvernement?</a:t>
            </a:r>
            <a:endParaRPr sz="2420">
              <a:latin typeface="Calibri"/>
              <a:ea typeface="Calibri"/>
              <a:cs typeface="Calibri"/>
              <a:sym typeface="Calibri"/>
            </a:endParaRPr>
          </a:p>
        </p:txBody>
      </p:sp>
      <p:sp>
        <p:nvSpPr>
          <p:cNvPr id="118" name="Google Shape;118;p18"/>
          <p:cNvSpPr/>
          <p:nvPr/>
        </p:nvSpPr>
        <p:spPr>
          <a:xfrm>
            <a:off x="0" y="4490975"/>
            <a:ext cx="9144000" cy="652800"/>
          </a:xfrm>
          <a:prstGeom prst="rect">
            <a:avLst/>
          </a:prstGeom>
          <a:solidFill>
            <a:srgbClr val="B8D43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19" name="Google Shape;119;p18"/>
          <p:cNvPicPr preferRelativeResize="0"/>
          <p:nvPr/>
        </p:nvPicPr>
        <p:blipFill>
          <a:blip r:embed="rId3">
            <a:alphaModFix/>
          </a:blip>
          <a:stretch>
            <a:fillRect/>
          </a:stretch>
        </p:blipFill>
        <p:spPr>
          <a:xfrm>
            <a:off x="7499876" y="4623075"/>
            <a:ext cx="1109375" cy="388575"/>
          </a:xfrm>
          <a:prstGeom prst="rect">
            <a:avLst/>
          </a:prstGeom>
          <a:noFill/>
          <a:ln>
            <a:noFill/>
          </a:ln>
        </p:spPr>
      </p:pic>
      <p:pic>
        <p:nvPicPr>
          <p:cNvPr id="120" name="Google Shape;120;p18"/>
          <p:cNvPicPr preferRelativeResize="0"/>
          <p:nvPr/>
        </p:nvPicPr>
        <p:blipFill rotWithShape="1">
          <a:blip r:embed="rId4">
            <a:alphaModFix/>
          </a:blip>
          <a:srcRect b="36080" l="36080" r="36080" t="36080"/>
          <a:stretch/>
        </p:blipFill>
        <p:spPr>
          <a:xfrm>
            <a:off x="1296378" y="1329125"/>
            <a:ext cx="912300" cy="912300"/>
          </a:xfrm>
          <a:prstGeom prst="ellipse">
            <a:avLst/>
          </a:prstGeom>
          <a:noFill/>
          <a:ln>
            <a:noFill/>
          </a:ln>
        </p:spPr>
      </p:pic>
      <p:pic>
        <p:nvPicPr>
          <p:cNvPr id="121" name="Google Shape;121;p18"/>
          <p:cNvPicPr preferRelativeResize="0"/>
          <p:nvPr/>
        </p:nvPicPr>
        <p:blipFill rotWithShape="1">
          <a:blip r:embed="rId5">
            <a:alphaModFix/>
          </a:blip>
          <a:srcRect b="36080" l="36080" r="36080" t="36080"/>
          <a:stretch/>
        </p:blipFill>
        <p:spPr>
          <a:xfrm>
            <a:off x="5220879" y="1325113"/>
            <a:ext cx="912300" cy="912300"/>
          </a:xfrm>
          <a:prstGeom prst="ellipse">
            <a:avLst/>
          </a:prstGeom>
          <a:noFill/>
          <a:ln>
            <a:noFill/>
          </a:ln>
        </p:spPr>
      </p:pic>
      <p:pic>
        <p:nvPicPr>
          <p:cNvPr id="122" name="Google Shape;122;p18"/>
          <p:cNvPicPr preferRelativeResize="0"/>
          <p:nvPr/>
        </p:nvPicPr>
        <p:blipFill rotWithShape="1">
          <a:blip r:embed="rId6">
            <a:alphaModFix/>
          </a:blip>
          <a:srcRect b="36521" l="35980" r="36177" t="35650"/>
          <a:stretch/>
        </p:blipFill>
        <p:spPr>
          <a:xfrm>
            <a:off x="5220863" y="2908050"/>
            <a:ext cx="912300" cy="912300"/>
          </a:xfrm>
          <a:prstGeom prst="ellipse">
            <a:avLst/>
          </a:prstGeom>
          <a:noFill/>
          <a:ln>
            <a:noFill/>
          </a:ln>
        </p:spPr>
      </p:pic>
      <p:sp>
        <p:nvSpPr>
          <p:cNvPr id="123" name="Google Shape;123;p18"/>
          <p:cNvSpPr txBox="1"/>
          <p:nvPr/>
        </p:nvSpPr>
        <p:spPr>
          <a:xfrm>
            <a:off x="2375125" y="3125250"/>
            <a:ext cx="1722300" cy="35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sz="2200">
                <a:solidFill>
                  <a:schemeClr val="dk1"/>
                </a:solidFill>
                <a:latin typeface="Calibri"/>
                <a:ea typeface="Calibri"/>
                <a:cs typeface="Calibri"/>
                <a:sym typeface="Calibri"/>
              </a:rPr>
              <a:t>Les familles</a:t>
            </a:r>
            <a:endParaRPr sz="2200">
              <a:solidFill>
                <a:schemeClr val="dk1"/>
              </a:solidFill>
              <a:latin typeface="Calibri"/>
              <a:ea typeface="Calibri"/>
              <a:cs typeface="Calibri"/>
              <a:sym typeface="Calibri"/>
            </a:endParaRPr>
          </a:p>
        </p:txBody>
      </p:sp>
      <p:sp>
        <p:nvSpPr>
          <p:cNvPr id="124" name="Google Shape;124;p18"/>
          <p:cNvSpPr txBox="1"/>
          <p:nvPr/>
        </p:nvSpPr>
        <p:spPr>
          <a:xfrm>
            <a:off x="6266225" y="1596525"/>
            <a:ext cx="1976100" cy="35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sz="2200">
                <a:solidFill>
                  <a:schemeClr val="dk1"/>
                </a:solidFill>
                <a:latin typeface="Calibri"/>
                <a:ea typeface="Calibri"/>
                <a:cs typeface="Calibri"/>
                <a:sym typeface="Calibri"/>
              </a:rPr>
              <a:t>Les personnes sans emploi</a:t>
            </a:r>
            <a:endParaRPr sz="2200">
              <a:solidFill>
                <a:schemeClr val="dk1"/>
              </a:solidFill>
              <a:latin typeface="Calibri"/>
              <a:ea typeface="Calibri"/>
              <a:cs typeface="Calibri"/>
              <a:sym typeface="Calibri"/>
            </a:endParaRPr>
          </a:p>
        </p:txBody>
      </p:sp>
      <p:sp>
        <p:nvSpPr>
          <p:cNvPr id="125" name="Google Shape;125;p18"/>
          <p:cNvSpPr txBox="1"/>
          <p:nvPr/>
        </p:nvSpPr>
        <p:spPr>
          <a:xfrm>
            <a:off x="6266225" y="3125250"/>
            <a:ext cx="2479200" cy="35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sz="2200">
                <a:solidFill>
                  <a:schemeClr val="dk1"/>
                </a:solidFill>
                <a:latin typeface="Calibri"/>
                <a:ea typeface="Calibri"/>
                <a:cs typeface="Calibri"/>
                <a:sym typeface="Calibri"/>
              </a:rPr>
              <a:t>Toutes ces réponses </a:t>
            </a:r>
            <a:endParaRPr sz="2200">
              <a:solidFill>
                <a:schemeClr val="dk1"/>
              </a:solidFill>
              <a:latin typeface="Calibri"/>
              <a:ea typeface="Calibri"/>
              <a:cs typeface="Calibri"/>
              <a:sym typeface="Calibri"/>
            </a:endParaRPr>
          </a:p>
        </p:txBody>
      </p:sp>
      <p:pic>
        <p:nvPicPr>
          <p:cNvPr id="126" name="Google Shape;126;p18"/>
          <p:cNvPicPr preferRelativeResize="0"/>
          <p:nvPr/>
        </p:nvPicPr>
        <p:blipFill rotWithShape="1">
          <a:blip r:embed="rId7">
            <a:alphaModFix/>
          </a:blip>
          <a:srcRect b="33587" l="34117" r="33343" t="33202"/>
          <a:stretch/>
        </p:blipFill>
        <p:spPr>
          <a:xfrm>
            <a:off x="5117975" y="2787125"/>
            <a:ext cx="1148251" cy="1171851"/>
          </a:xfrm>
          <a:prstGeom prst="rect">
            <a:avLst/>
          </a:prstGeom>
          <a:noFill/>
          <a:ln>
            <a:noFill/>
          </a:ln>
        </p:spPr>
      </p:pic>
      <p:sp>
        <p:nvSpPr>
          <p:cNvPr id="127" name="Google Shape;127;p18"/>
          <p:cNvSpPr txBox="1"/>
          <p:nvPr/>
        </p:nvSpPr>
        <p:spPr>
          <a:xfrm>
            <a:off x="2375125" y="1596525"/>
            <a:ext cx="1793100" cy="35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sz="2200">
                <a:solidFill>
                  <a:schemeClr val="dk1"/>
                </a:solidFill>
                <a:latin typeface="Calibri"/>
                <a:ea typeface="Calibri"/>
                <a:cs typeface="Calibri"/>
                <a:sym typeface="Calibri"/>
              </a:rPr>
              <a:t>Les personnes âgées</a:t>
            </a:r>
            <a:endParaRPr sz="2200">
              <a:solidFill>
                <a:schemeClr val="dk1"/>
              </a:solidFill>
              <a:latin typeface="Calibri"/>
              <a:ea typeface="Calibri"/>
              <a:cs typeface="Calibri"/>
              <a:sym typeface="Calibri"/>
            </a:endParaRPr>
          </a:p>
        </p:txBody>
      </p:sp>
      <p:pic>
        <p:nvPicPr>
          <p:cNvPr id="128" name="Google Shape;128;p18"/>
          <p:cNvPicPr preferRelativeResize="0"/>
          <p:nvPr/>
        </p:nvPicPr>
        <p:blipFill rotWithShape="1">
          <a:blip r:embed="rId6">
            <a:alphaModFix/>
          </a:blip>
          <a:srcRect b="36521" l="35980" r="36177" t="35650"/>
          <a:stretch/>
        </p:blipFill>
        <p:spPr>
          <a:xfrm>
            <a:off x="1296363" y="2910050"/>
            <a:ext cx="912300" cy="912300"/>
          </a:xfrm>
          <a:prstGeom prst="ellipse">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pic>
        <p:nvPicPr>
          <p:cNvPr id="133" name="Google Shape;133;p19"/>
          <p:cNvPicPr preferRelativeResize="0"/>
          <p:nvPr/>
        </p:nvPicPr>
        <p:blipFill rotWithShape="1">
          <a:blip r:embed="rId3">
            <a:alphaModFix/>
          </a:blip>
          <a:srcRect b="0" l="0" r="0" t="0"/>
          <a:stretch/>
        </p:blipFill>
        <p:spPr>
          <a:xfrm>
            <a:off x="6282228" y="4516975"/>
            <a:ext cx="2474375" cy="386000"/>
          </a:xfrm>
          <a:prstGeom prst="rect">
            <a:avLst/>
          </a:prstGeom>
          <a:solidFill>
            <a:srgbClr val="FFFFFF"/>
          </a:solidFill>
          <a:ln>
            <a:noFill/>
          </a:ln>
        </p:spPr>
      </p:pic>
      <p:sp>
        <p:nvSpPr>
          <p:cNvPr id="134" name="Google Shape;134;p19"/>
          <p:cNvSpPr txBox="1"/>
          <p:nvPr/>
        </p:nvSpPr>
        <p:spPr>
          <a:xfrm>
            <a:off x="288300" y="313875"/>
            <a:ext cx="8475600" cy="800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b="1" lang="fr-CA" sz="4000">
                <a:solidFill>
                  <a:srgbClr val="21BFDA"/>
                </a:solidFill>
                <a:latin typeface="Calibri"/>
                <a:ea typeface="Calibri"/>
                <a:cs typeface="Calibri"/>
                <a:sym typeface="Calibri"/>
              </a:rPr>
              <a:t>Les transferts aux </a:t>
            </a:r>
            <a:r>
              <a:rPr b="1" lang="fr-CA" sz="4000">
                <a:solidFill>
                  <a:schemeClr val="lt1"/>
                </a:solidFill>
                <a:highlight>
                  <a:srgbClr val="21BFDA"/>
                </a:highlight>
                <a:latin typeface="Calibri"/>
                <a:ea typeface="Calibri"/>
                <a:cs typeface="Calibri"/>
                <a:sym typeface="Calibri"/>
              </a:rPr>
              <a:t>particuliers</a:t>
            </a:r>
            <a:endParaRPr sz="4000">
              <a:solidFill>
                <a:schemeClr val="lt1"/>
              </a:solidFill>
              <a:highlight>
                <a:srgbClr val="21BFDA"/>
              </a:highlight>
            </a:endParaRPr>
          </a:p>
        </p:txBody>
      </p:sp>
      <p:sp>
        <p:nvSpPr>
          <p:cNvPr id="135" name="Google Shape;135;p19"/>
          <p:cNvSpPr txBox="1"/>
          <p:nvPr/>
        </p:nvSpPr>
        <p:spPr>
          <a:xfrm>
            <a:off x="334200" y="1169875"/>
            <a:ext cx="8383800" cy="3347100"/>
          </a:xfrm>
          <a:prstGeom prst="rect">
            <a:avLst/>
          </a:prstGeom>
          <a:noFill/>
          <a:ln>
            <a:noFill/>
          </a:ln>
        </p:spPr>
        <p:txBody>
          <a:bodyPr anchorCtr="0" anchor="t" bIns="45700" lIns="91425" spcFirstLastPara="1" rIns="91425" wrap="square" tIns="45700">
            <a:noAutofit/>
          </a:bodyPr>
          <a:lstStyle/>
          <a:p>
            <a:pPr indent="-330200" lvl="0" marL="457200" rtl="0" algn="just">
              <a:lnSpc>
                <a:spcPct val="90000"/>
              </a:lnSpc>
              <a:spcBef>
                <a:spcPts val="1680"/>
              </a:spcBef>
              <a:spcAft>
                <a:spcPts val="0"/>
              </a:spcAft>
              <a:buClr>
                <a:schemeClr val="dk1"/>
              </a:buClr>
              <a:buSzPts val="1600"/>
              <a:buFont typeface="Calibri"/>
              <a:buChar char="➔"/>
            </a:pPr>
            <a:r>
              <a:rPr lang="fr-CA" sz="1600">
                <a:solidFill>
                  <a:schemeClr val="dk1"/>
                </a:solidFill>
                <a:latin typeface="Calibri"/>
                <a:ea typeface="Calibri"/>
                <a:cs typeface="Calibri"/>
                <a:sym typeface="Calibri"/>
              </a:rPr>
              <a:t>Les </a:t>
            </a:r>
            <a:r>
              <a:rPr b="1" lang="fr-CA" sz="1600">
                <a:solidFill>
                  <a:schemeClr val="dk1"/>
                </a:solidFill>
                <a:latin typeface="Calibri"/>
                <a:ea typeface="Calibri"/>
                <a:cs typeface="Calibri"/>
                <a:sym typeface="Calibri"/>
              </a:rPr>
              <a:t>prestations aux personnes âgées</a:t>
            </a:r>
            <a:r>
              <a:rPr lang="fr-CA" sz="1600">
                <a:solidFill>
                  <a:schemeClr val="dk1"/>
                </a:solidFill>
                <a:latin typeface="Calibri"/>
                <a:ea typeface="Calibri"/>
                <a:cs typeface="Calibri"/>
                <a:sym typeface="Calibri"/>
              </a:rPr>
              <a:t>, comme la </a:t>
            </a:r>
            <a:r>
              <a:rPr i="1" lang="fr-CA" sz="1600">
                <a:solidFill>
                  <a:schemeClr val="dk1"/>
                </a:solidFill>
                <a:latin typeface="Calibri"/>
                <a:ea typeface="Calibri"/>
                <a:cs typeface="Calibri"/>
                <a:sym typeface="Calibri"/>
              </a:rPr>
              <a:t>Pension de la Sécurité de vieillesse (SV)</a:t>
            </a:r>
            <a:r>
              <a:rPr lang="fr-CA" sz="1600">
                <a:solidFill>
                  <a:schemeClr val="dk1"/>
                </a:solidFill>
                <a:latin typeface="Calibri"/>
                <a:ea typeface="Calibri"/>
                <a:cs typeface="Calibri"/>
                <a:sym typeface="Calibri"/>
              </a:rPr>
              <a:t> et le </a:t>
            </a:r>
            <a:r>
              <a:rPr i="1" lang="fr-CA" sz="1600">
                <a:solidFill>
                  <a:schemeClr val="dk1"/>
                </a:solidFill>
                <a:latin typeface="Calibri"/>
                <a:ea typeface="Calibri"/>
                <a:cs typeface="Calibri"/>
                <a:sym typeface="Calibri"/>
              </a:rPr>
              <a:t>Supplément de revenu garanti (SRG)</a:t>
            </a:r>
            <a:r>
              <a:rPr lang="fr-CA" sz="1600">
                <a:solidFill>
                  <a:schemeClr val="dk1"/>
                </a:solidFill>
                <a:latin typeface="Calibri"/>
                <a:ea typeface="Calibri"/>
                <a:cs typeface="Calibri"/>
                <a:sym typeface="Calibri"/>
              </a:rPr>
              <a:t>, aident les personnes âgées à faible revenu.</a:t>
            </a:r>
            <a:endParaRPr sz="1600">
              <a:solidFill>
                <a:schemeClr val="dk1"/>
              </a:solidFill>
            </a:endParaRPr>
          </a:p>
          <a:p>
            <a:pPr indent="-330200" lvl="0" marL="457200" rtl="0" algn="just">
              <a:lnSpc>
                <a:spcPct val="90000"/>
              </a:lnSpc>
              <a:spcBef>
                <a:spcPts val="1680"/>
              </a:spcBef>
              <a:spcAft>
                <a:spcPts val="0"/>
              </a:spcAft>
              <a:buClr>
                <a:schemeClr val="dk1"/>
              </a:buClr>
              <a:buSzPts val="1600"/>
              <a:buFont typeface="Calibri"/>
              <a:buChar char="➔"/>
            </a:pPr>
            <a:r>
              <a:rPr lang="fr-CA" sz="1600">
                <a:solidFill>
                  <a:schemeClr val="dk1"/>
                </a:solidFill>
                <a:latin typeface="Calibri"/>
                <a:ea typeface="Calibri"/>
                <a:cs typeface="Calibri"/>
                <a:sym typeface="Calibri"/>
              </a:rPr>
              <a:t>Les </a:t>
            </a:r>
            <a:r>
              <a:rPr b="1" lang="fr-CA" sz="1600">
                <a:solidFill>
                  <a:schemeClr val="dk1"/>
                </a:solidFill>
                <a:latin typeface="Calibri"/>
                <a:ea typeface="Calibri"/>
                <a:cs typeface="Calibri"/>
                <a:sym typeface="Calibri"/>
              </a:rPr>
              <a:t>prestations d'assurance-emploi (AE), </a:t>
            </a:r>
            <a:r>
              <a:rPr lang="fr-CA" sz="1600">
                <a:solidFill>
                  <a:schemeClr val="dk1"/>
                </a:solidFill>
                <a:latin typeface="Calibri"/>
                <a:ea typeface="Calibri"/>
                <a:cs typeface="Calibri"/>
                <a:sym typeface="Calibri"/>
              </a:rPr>
              <a:t>aident les personnes à la recherche d'un emploi ou qui sont incapables de travailler, comme les personnes blessées ou en congé parental.</a:t>
            </a:r>
            <a:endParaRPr sz="1600">
              <a:solidFill>
                <a:schemeClr val="dk1"/>
              </a:solidFill>
            </a:endParaRPr>
          </a:p>
          <a:p>
            <a:pPr indent="-330200" lvl="0" marL="457200" rtl="0" algn="just">
              <a:lnSpc>
                <a:spcPct val="90000"/>
              </a:lnSpc>
              <a:spcBef>
                <a:spcPts val="1680"/>
              </a:spcBef>
              <a:spcAft>
                <a:spcPts val="0"/>
              </a:spcAft>
              <a:buClr>
                <a:schemeClr val="dk1"/>
              </a:buClr>
              <a:buSzPts val="1600"/>
              <a:buFont typeface="Calibri"/>
              <a:buChar char="➔"/>
            </a:pPr>
            <a:r>
              <a:rPr lang="fr-CA" sz="1600">
                <a:solidFill>
                  <a:schemeClr val="dk1"/>
                </a:solidFill>
                <a:latin typeface="Calibri"/>
                <a:ea typeface="Calibri"/>
                <a:cs typeface="Calibri"/>
                <a:sym typeface="Calibri"/>
              </a:rPr>
              <a:t>Les </a:t>
            </a:r>
            <a:r>
              <a:rPr b="1" lang="fr-CA" sz="1600">
                <a:solidFill>
                  <a:schemeClr val="dk1"/>
                </a:solidFill>
                <a:latin typeface="Calibri"/>
                <a:ea typeface="Calibri"/>
                <a:cs typeface="Calibri"/>
                <a:sym typeface="Calibri"/>
              </a:rPr>
              <a:t>prestations pour enfants</a:t>
            </a:r>
            <a:r>
              <a:rPr lang="fr-CA" sz="1600">
                <a:solidFill>
                  <a:schemeClr val="dk1"/>
                </a:solidFill>
                <a:latin typeface="Calibri"/>
                <a:ea typeface="Calibri"/>
                <a:cs typeface="Calibri"/>
                <a:sym typeface="Calibri"/>
              </a:rPr>
              <a:t>, aident les familles ayant de jeunes enfants et adolescent.e.s, comme l’</a:t>
            </a:r>
            <a:r>
              <a:rPr i="1" lang="fr-CA" sz="1600">
                <a:solidFill>
                  <a:schemeClr val="dk1"/>
                </a:solidFill>
                <a:latin typeface="Calibri"/>
                <a:ea typeface="Calibri"/>
                <a:cs typeface="Calibri"/>
                <a:sym typeface="Calibri"/>
              </a:rPr>
              <a:t>Allocation canadienne pour enfants (ACE)</a:t>
            </a:r>
            <a:r>
              <a:rPr lang="fr-CA" sz="1600">
                <a:solidFill>
                  <a:schemeClr val="dk1"/>
                </a:solidFill>
                <a:latin typeface="Calibri"/>
                <a:ea typeface="Calibri"/>
                <a:cs typeface="Calibri"/>
                <a:sym typeface="Calibri"/>
              </a:rPr>
              <a:t>.</a:t>
            </a:r>
            <a:endParaRPr sz="1600">
              <a:solidFill>
                <a:schemeClr val="dk1"/>
              </a:solidFill>
              <a:latin typeface="Calibri"/>
              <a:ea typeface="Calibri"/>
              <a:cs typeface="Calibri"/>
              <a:sym typeface="Calibri"/>
            </a:endParaRPr>
          </a:p>
        </p:txBody>
      </p:sp>
      <p:sp>
        <p:nvSpPr>
          <p:cNvPr id="136" name="Google Shape;136;p19"/>
          <p:cNvSpPr/>
          <p:nvPr/>
        </p:nvSpPr>
        <p:spPr>
          <a:xfrm>
            <a:off x="0" y="0"/>
            <a:ext cx="9144000" cy="173400"/>
          </a:xfrm>
          <a:prstGeom prst="rect">
            <a:avLst/>
          </a:prstGeom>
          <a:solidFill>
            <a:srgbClr val="B8D43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37" name="Google Shape;137;p19"/>
          <p:cNvPicPr preferRelativeResize="0"/>
          <p:nvPr/>
        </p:nvPicPr>
        <p:blipFill>
          <a:blip r:embed="rId4">
            <a:alphaModFix/>
          </a:blip>
          <a:stretch>
            <a:fillRect/>
          </a:stretch>
        </p:blipFill>
        <p:spPr>
          <a:xfrm>
            <a:off x="3562475" y="3069375"/>
            <a:ext cx="2019049" cy="201904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20"/>
          <p:cNvSpPr/>
          <p:nvPr/>
        </p:nvSpPr>
        <p:spPr>
          <a:xfrm>
            <a:off x="0" y="4490975"/>
            <a:ext cx="9144000" cy="652800"/>
          </a:xfrm>
          <a:prstGeom prst="rect">
            <a:avLst/>
          </a:prstGeom>
          <a:solidFill>
            <a:srgbClr val="B8D43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43" name="Google Shape;143;p20"/>
          <p:cNvPicPr preferRelativeResize="0"/>
          <p:nvPr/>
        </p:nvPicPr>
        <p:blipFill>
          <a:blip r:embed="rId3">
            <a:alphaModFix/>
          </a:blip>
          <a:stretch>
            <a:fillRect/>
          </a:stretch>
        </p:blipFill>
        <p:spPr>
          <a:xfrm>
            <a:off x="7499876" y="4623075"/>
            <a:ext cx="1109375" cy="388575"/>
          </a:xfrm>
          <a:prstGeom prst="rect">
            <a:avLst/>
          </a:prstGeom>
          <a:noFill/>
          <a:ln>
            <a:noFill/>
          </a:ln>
        </p:spPr>
      </p:pic>
      <p:pic>
        <p:nvPicPr>
          <p:cNvPr id="144" name="Google Shape;144;p20"/>
          <p:cNvPicPr preferRelativeResize="0"/>
          <p:nvPr/>
        </p:nvPicPr>
        <p:blipFill rotWithShape="1">
          <a:blip r:embed="rId4">
            <a:alphaModFix/>
          </a:blip>
          <a:srcRect b="36080" l="36080" r="36080" t="36080"/>
          <a:stretch/>
        </p:blipFill>
        <p:spPr>
          <a:xfrm>
            <a:off x="1296378" y="1329125"/>
            <a:ext cx="912300" cy="912300"/>
          </a:xfrm>
          <a:prstGeom prst="ellipse">
            <a:avLst/>
          </a:prstGeom>
          <a:noFill/>
          <a:ln>
            <a:noFill/>
          </a:ln>
        </p:spPr>
      </p:pic>
      <p:pic>
        <p:nvPicPr>
          <p:cNvPr id="145" name="Google Shape;145;p20"/>
          <p:cNvPicPr preferRelativeResize="0"/>
          <p:nvPr/>
        </p:nvPicPr>
        <p:blipFill rotWithShape="1">
          <a:blip r:embed="rId5">
            <a:alphaModFix/>
          </a:blip>
          <a:srcRect b="36080" l="36080" r="36080" t="36080"/>
          <a:stretch/>
        </p:blipFill>
        <p:spPr>
          <a:xfrm>
            <a:off x="5220879" y="1325113"/>
            <a:ext cx="912300" cy="912300"/>
          </a:xfrm>
          <a:prstGeom prst="ellipse">
            <a:avLst/>
          </a:prstGeom>
          <a:noFill/>
          <a:ln>
            <a:noFill/>
          </a:ln>
        </p:spPr>
      </p:pic>
      <p:sp>
        <p:nvSpPr>
          <p:cNvPr id="146" name="Google Shape;146;p20"/>
          <p:cNvSpPr txBox="1"/>
          <p:nvPr/>
        </p:nvSpPr>
        <p:spPr>
          <a:xfrm>
            <a:off x="2375125" y="1291725"/>
            <a:ext cx="2650500" cy="35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sz="2200">
                <a:solidFill>
                  <a:schemeClr val="dk1"/>
                </a:solidFill>
                <a:latin typeface="Calibri"/>
                <a:ea typeface="Calibri"/>
                <a:cs typeface="Calibri"/>
                <a:sym typeface="Calibri"/>
              </a:rPr>
              <a:t>Le </a:t>
            </a:r>
            <a:r>
              <a:rPr i="1" lang="fr-CA" sz="2200">
                <a:solidFill>
                  <a:schemeClr val="dk1"/>
                </a:solidFill>
                <a:latin typeface="Calibri"/>
                <a:ea typeface="Calibri"/>
                <a:cs typeface="Calibri"/>
                <a:sym typeface="Calibri"/>
              </a:rPr>
              <a:t>Transfert canadien en matière de programme sociaux</a:t>
            </a:r>
            <a:endParaRPr i="1" sz="2200">
              <a:solidFill>
                <a:schemeClr val="dk1"/>
              </a:solidFill>
              <a:latin typeface="Calibri"/>
              <a:ea typeface="Calibri"/>
              <a:cs typeface="Calibri"/>
              <a:sym typeface="Calibri"/>
            </a:endParaRPr>
          </a:p>
        </p:txBody>
      </p:sp>
      <p:sp>
        <p:nvSpPr>
          <p:cNvPr id="147" name="Google Shape;147;p20"/>
          <p:cNvSpPr txBox="1"/>
          <p:nvPr/>
        </p:nvSpPr>
        <p:spPr>
          <a:xfrm>
            <a:off x="2375125" y="2820450"/>
            <a:ext cx="2100000" cy="35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sz="2200">
                <a:solidFill>
                  <a:schemeClr val="dk1"/>
                </a:solidFill>
                <a:latin typeface="Calibri"/>
                <a:ea typeface="Calibri"/>
                <a:cs typeface="Calibri"/>
                <a:sym typeface="Calibri"/>
              </a:rPr>
              <a:t>Les paiements de péréquation</a:t>
            </a:r>
            <a:endParaRPr sz="2200">
              <a:solidFill>
                <a:schemeClr val="dk1"/>
              </a:solidFill>
              <a:latin typeface="Calibri"/>
              <a:ea typeface="Calibri"/>
              <a:cs typeface="Calibri"/>
              <a:sym typeface="Calibri"/>
            </a:endParaRPr>
          </a:p>
        </p:txBody>
      </p:sp>
      <p:sp>
        <p:nvSpPr>
          <p:cNvPr id="148" name="Google Shape;148;p20"/>
          <p:cNvSpPr txBox="1"/>
          <p:nvPr/>
        </p:nvSpPr>
        <p:spPr>
          <a:xfrm>
            <a:off x="6266225" y="1291725"/>
            <a:ext cx="2566200" cy="35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sz="2200">
                <a:solidFill>
                  <a:schemeClr val="dk1"/>
                </a:solidFill>
                <a:latin typeface="Calibri"/>
                <a:ea typeface="Calibri"/>
                <a:cs typeface="Calibri"/>
                <a:sym typeface="Calibri"/>
              </a:rPr>
              <a:t>Le </a:t>
            </a:r>
            <a:r>
              <a:rPr i="1" lang="fr-CA" sz="2200">
                <a:solidFill>
                  <a:schemeClr val="dk1"/>
                </a:solidFill>
                <a:latin typeface="Calibri"/>
                <a:ea typeface="Calibri"/>
                <a:cs typeface="Calibri"/>
                <a:sym typeface="Calibri"/>
              </a:rPr>
              <a:t>Transfert canadien pour les arts et la culture</a:t>
            </a:r>
            <a:endParaRPr sz="2200">
              <a:solidFill>
                <a:schemeClr val="dk1"/>
              </a:solidFill>
              <a:latin typeface="Calibri"/>
              <a:ea typeface="Calibri"/>
              <a:cs typeface="Calibri"/>
              <a:sym typeface="Calibri"/>
            </a:endParaRPr>
          </a:p>
        </p:txBody>
      </p:sp>
      <p:sp>
        <p:nvSpPr>
          <p:cNvPr id="149" name="Google Shape;149;p20"/>
          <p:cNvSpPr txBox="1"/>
          <p:nvPr/>
        </p:nvSpPr>
        <p:spPr>
          <a:xfrm>
            <a:off x="6266225" y="2820450"/>
            <a:ext cx="2479200" cy="35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sz="2200">
                <a:solidFill>
                  <a:schemeClr val="dk1"/>
                </a:solidFill>
                <a:latin typeface="Calibri"/>
                <a:ea typeface="Calibri"/>
                <a:cs typeface="Calibri"/>
                <a:sym typeface="Calibri"/>
              </a:rPr>
              <a:t>Le </a:t>
            </a:r>
            <a:r>
              <a:rPr i="1" lang="fr-CA" sz="2200">
                <a:solidFill>
                  <a:schemeClr val="dk1"/>
                </a:solidFill>
                <a:latin typeface="Calibri"/>
                <a:ea typeface="Calibri"/>
                <a:cs typeface="Calibri"/>
                <a:sym typeface="Calibri"/>
              </a:rPr>
              <a:t>Transfert canadien en matière de santé</a:t>
            </a:r>
            <a:endParaRPr i="1" sz="2200">
              <a:solidFill>
                <a:schemeClr val="dk1"/>
              </a:solidFill>
              <a:latin typeface="Calibri"/>
              <a:ea typeface="Calibri"/>
              <a:cs typeface="Calibri"/>
              <a:sym typeface="Calibri"/>
            </a:endParaRPr>
          </a:p>
          <a:p>
            <a:pPr indent="0" lvl="0" marL="0" rtl="0" algn="l">
              <a:spcBef>
                <a:spcPts val="0"/>
              </a:spcBef>
              <a:spcAft>
                <a:spcPts val="0"/>
              </a:spcAft>
              <a:buNone/>
            </a:pPr>
            <a:r>
              <a:t/>
            </a:r>
            <a:endParaRPr sz="2200">
              <a:solidFill>
                <a:schemeClr val="dk1"/>
              </a:solidFill>
              <a:latin typeface="Calibri"/>
              <a:ea typeface="Calibri"/>
              <a:cs typeface="Calibri"/>
              <a:sym typeface="Calibri"/>
            </a:endParaRPr>
          </a:p>
        </p:txBody>
      </p:sp>
      <p:sp>
        <p:nvSpPr>
          <p:cNvPr id="150" name="Google Shape;150;p20"/>
          <p:cNvSpPr txBox="1"/>
          <p:nvPr>
            <p:ph type="title"/>
          </p:nvPr>
        </p:nvSpPr>
        <p:spPr>
          <a:xfrm>
            <a:off x="311700" y="2926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3000"/>
              <a:buFont typeface="Arial"/>
              <a:buNone/>
            </a:pPr>
            <a:r>
              <a:rPr lang="fr-CA" sz="2400">
                <a:latin typeface="Calibri"/>
                <a:ea typeface="Calibri"/>
                <a:cs typeface="Calibri"/>
                <a:sym typeface="Calibri"/>
              </a:rPr>
              <a:t>Lequel des choix suivants </a:t>
            </a:r>
            <a:r>
              <a:rPr b="1" lang="fr-CA" sz="2400">
                <a:latin typeface="Calibri"/>
                <a:ea typeface="Calibri"/>
                <a:cs typeface="Calibri"/>
                <a:sym typeface="Calibri"/>
              </a:rPr>
              <a:t>n’est pas </a:t>
            </a:r>
            <a:r>
              <a:rPr lang="fr-CA" sz="2400">
                <a:latin typeface="Calibri"/>
                <a:ea typeface="Calibri"/>
                <a:cs typeface="Calibri"/>
                <a:sym typeface="Calibri"/>
              </a:rPr>
              <a:t>un paiement de transfert reçu par les provinces et les territoires?</a:t>
            </a:r>
            <a:endParaRPr sz="1820">
              <a:latin typeface="Calibri"/>
              <a:ea typeface="Calibri"/>
              <a:cs typeface="Calibri"/>
              <a:sym typeface="Calibri"/>
            </a:endParaRPr>
          </a:p>
        </p:txBody>
      </p:sp>
      <p:pic>
        <p:nvPicPr>
          <p:cNvPr id="151" name="Google Shape;151;p20"/>
          <p:cNvPicPr preferRelativeResize="0"/>
          <p:nvPr/>
        </p:nvPicPr>
        <p:blipFill rotWithShape="1">
          <a:blip r:embed="rId6">
            <a:alphaModFix/>
          </a:blip>
          <a:srcRect b="35684" l="35681" r="35684" t="35681"/>
          <a:stretch/>
        </p:blipFill>
        <p:spPr>
          <a:xfrm>
            <a:off x="5220879" y="2908050"/>
            <a:ext cx="912300" cy="912300"/>
          </a:xfrm>
          <a:prstGeom prst="ellipse">
            <a:avLst/>
          </a:prstGeom>
          <a:noFill/>
          <a:ln>
            <a:noFill/>
          </a:ln>
        </p:spPr>
      </p:pic>
      <p:pic>
        <p:nvPicPr>
          <p:cNvPr id="152" name="Google Shape;152;p20"/>
          <p:cNvPicPr preferRelativeResize="0"/>
          <p:nvPr/>
        </p:nvPicPr>
        <p:blipFill rotWithShape="1">
          <a:blip r:embed="rId7">
            <a:alphaModFix/>
          </a:blip>
          <a:srcRect b="36521" l="35980" r="36177" t="35650"/>
          <a:stretch/>
        </p:blipFill>
        <p:spPr>
          <a:xfrm>
            <a:off x="1296363" y="2910050"/>
            <a:ext cx="912300" cy="912300"/>
          </a:xfrm>
          <a:prstGeom prst="ellipse">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21"/>
          <p:cNvSpPr/>
          <p:nvPr/>
        </p:nvSpPr>
        <p:spPr>
          <a:xfrm>
            <a:off x="0" y="4490975"/>
            <a:ext cx="9144000" cy="652800"/>
          </a:xfrm>
          <a:prstGeom prst="rect">
            <a:avLst/>
          </a:prstGeom>
          <a:solidFill>
            <a:srgbClr val="B8D43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58" name="Google Shape;158;p21"/>
          <p:cNvPicPr preferRelativeResize="0"/>
          <p:nvPr/>
        </p:nvPicPr>
        <p:blipFill>
          <a:blip r:embed="rId3">
            <a:alphaModFix/>
          </a:blip>
          <a:stretch>
            <a:fillRect/>
          </a:stretch>
        </p:blipFill>
        <p:spPr>
          <a:xfrm>
            <a:off x="7499876" y="4623075"/>
            <a:ext cx="1109375" cy="388575"/>
          </a:xfrm>
          <a:prstGeom prst="rect">
            <a:avLst/>
          </a:prstGeom>
          <a:noFill/>
          <a:ln>
            <a:noFill/>
          </a:ln>
        </p:spPr>
      </p:pic>
      <p:pic>
        <p:nvPicPr>
          <p:cNvPr id="159" name="Google Shape;159;p21"/>
          <p:cNvPicPr preferRelativeResize="0"/>
          <p:nvPr/>
        </p:nvPicPr>
        <p:blipFill rotWithShape="1">
          <a:blip r:embed="rId4">
            <a:alphaModFix/>
          </a:blip>
          <a:srcRect b="36080" l="36080" r="36080" t="36080"/>
          <a:stretch/>
        </p:blipFill>
        <p:spPr>
          <a:xfrm>
            <a:off x="1296378" y="1329125"/>
            <a:ext cx="912300" cy="912300"/>
          </a:xfrm>
          <a:prstGeom prst="ellipse">
            <a:avLst/>
          </a:prstGeom>
          <a:noFill/>
          <a:ln>
            <a:noFill/>
          </a:ln>
        </p:spPr>
      </p:pic>
      <p:pic>
        <p:nvPicPr>
          <p:cNvPr id="160" name="Google Shape;160;p21"/>
          <p:cNvPicPr preferRelativeResize="0"/>
          <p:nvPr/>
        </p:nvPicPr>
        <p:blipFill rotWithShape="1">
          <a:blip r:embed="rId5">
            <a:alphaModFix/>
          </a:blip>
          <a:srcRect b="36080" l="36080" r="36080" t="36080"/>
          <a:stretch/>
        </p:blipFill>
        <p:spPr>
          <a:xfrm>
            <a:off x="5220879" y="1325113"/>
            <a:ext cx="912300" cy="912300"/>
          </a:xfrm>
          <a:prstGeom prst="ellipse">
            <a:avLst/>
          </a:prstGeom>
          <a:noFill/>
          <a:ln>
            <a:noFill/>
          </a:ln>
        </p:spPr>
      </p:pic>
      <p:sp>
        <p:nvSpPr>
          <p:cNvPr id="161" name="Google Shape;161;p21"/>
          <p:cNvSpPr txBox="1"/>
          <p:nvPr/>
        </p:nvSpPr>
        <p:spPr>
          <a:xfrm>
            <a:off x="2375125" y="1291725"/>
            <a:ext cx="2650500" cy="35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sz="2200">
                <a:solidFill>
                  <a:schemeClr val="dk1"/>
                </a:solidFill>
                <a:latin typeface="Calibri"/>
                <a:ea typeface="Calibri"/>
                <a:cs typeface="Calibri"/>
                <a:sym typeface="Calibri"/>
              </a:rPr>
              <a:t>Le </a:t>
            </a:r>
            <a:r>
              <a:rPr i="1" lang="fr-CA" sz="2200">
                <a:solidFill>
                  <a:schemeClr val="dk1"/>
                </a:solidFill>
                <a:latin typeface="Calibri"/>
                <a:ea typeface="Calibri"/>
                <a:cs typeface="Calibri"/>
                <a:sym typeface="Calibri"/>
              </a:rPr>
              <a:t>Transfert canadien en matière de programme sociaux</a:t>
            </a:r>
            <a:endParaRPr i="1" sz="2200">
              <a:solidFill>
                <a:schemeClr val="dk1"/>
              </a:solidFill>
              <a:latin typeface="Calibri"/>
              <a:ea typeface="Calibri"/>
              <a:cs typeface="Calibri"/>
              <a:sym typeface="Calibri"/>
            </a:endParaRPr>
          </a:p>
        </p:txBody>
      </p:sp>
      <p:sp>
        <p:nvSpPr>
          <p:cNvPr id="162" name="Google Shape;162;p21"/>
          <p:cNvSpPr txBox="1"/>
          <p:nvPr/>
        </p:nvSpPr>
        <p:spPr>
          <a:xfrm>
            <a:off x="2375125" y="2820450"/>
            <a:ext cx="2100000" cy="35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sz="2200">
                <a:solidFill>
                  <a:schemeClr val="dk1"/>
                </a:solidFill>
                <a:latin typeface="Calibri"/>
                <a:ea typeface="Calibri"/>
                <a:cs typeface="Calibri"/>
                <a:sym typeface="Calibri"/>
              </a:rPr>
              <a:t>Les paiements de péréquation</a:t>
            </a:r>
            <a:endParaRPr sz="2200">
              <a:solidFill>
                <a:schemeClr val="dk1"/>
              </a:solidFill>
              <a:latin typeface="Calibri"/>
              <a:ea typeface="Calibri"/>
              <a:cs typeface="Calibri"/>
              <a:sym typeface="Calibri"/>
            </a:endParaRPr>
          </a:p>
        </p:txBody>
      </p:sp>
      <p:sp>
        <p:nvSpPr>
          <p:cNvPr id="163" name="Google Shape;163;p21"/>
          <p:cNvSpPr txBox="1"/>
          <p:nvPr/>
        </p:nvSpPr>
        <p:spPr>
          <a:xfrm>
            <a:off x="6266225" y="1291725"/>
            <a:ext cx="2566200" cy="35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sz="2200">
                <a:solidFill>
                  <a:schemeClr val="dk1"/>
                </a:solidFill>
                <a:latin typeface="Calibri"/>
                <a:ea typeface="Calibri"/>
                <a:cs typeface="Calibri"/>
                <a:sym typeface="Calibri"/>
              </a:rPr>
              <a:t>Le </a:t>
            </a:r>
            <a:r>
              <a:rPr i="1" lang="fr-CA" sz="2200">
                <a:solidFill>
                  <a:schemeClr val="dk1"/>
                </a:solidFill>
                <a:latin typeface="Calibri"/>
                <a:ea typeface="Calibri"/>
                <a:cs typeface="Calibri"/>
                <a:sym typeface="Calibri"/>
              </a:rPr>
              <a:t>Transfert canadien pour les arts et la culture</a:t>
            </a:r>
            <a:endParaRPr sz="2200">
              <a:solidFill>
                <a:schemeClr val="dk1"/>
              </a:solidFill>
              <a:latin typeface="Calibri"/>
              <a:ea typeface="Calibri"/>
              <a:cs typeface="Calibri"/>
              <a:sym typeface="Calibri"/>
            </a:endParaRPr>
          </a:p>
        </p:txBody>
      </p:sp>
      <p:sp>
        <p:nvSpPr>
          <p:cNvPr id="164" name="Google Shape;164;p21"/>
          <p:cNvSpPr txBox="1"/>
          <p:nvPr/>
        </p:nvSpPr>
        <p:spPr>
          <a:xfrm>
            <a:off x="6266225" y="2820450"/>
            <a:ext cx="2479200" cy="35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sz="2200">
                <a:solidFill>
                  <a:schemeClr val="dk1"/>
                </a:solidFill>
                <a:latin typeface="Calibri"/>
                <a:ea typeface="Calibri"/>
                <a:cs typeface="Calibri"/>
                <a:sym typeface="Calibri"/>
              </a:rPr>
              <a:t>Le </a:t>
            </a:r>
            <a:r>
              <a:rPr i="1" lang="fr-CA" sz="2200">
                <a:solidFill>
                  <a:schemeClr val="dk1"/>
                </a:solidFill>
                <a:latin typeface="Calibri"/>
                <a:ea typeface="Calibri"/>
                <a:cs typeface="Calibri"/>
                <a:sym typeface="Calibri"/>
              </a:rPr>
              <a:t>Transfert canadien en matière de santé</a:t>
            </a:r>
            <a:endParaRPr i="1" sz="2200">
              <a:solidFill>
                <a:schemeClr val="dk1"/>
              </a:solidFill>
              <a:latin typeface="Calibri"/>
              <a:ea typeface="Calibri"/>
              <a:cs typeface="Calibri"/>
              <a:sym typeface="Calibri"/>
            </a:endParaRPr>
          </a:p>
          <a:p>
            <a:pPr indent="0" lvl="0" marL="0" rtl="0" algn="l">
              <a:spcBef>
                <a:spcPts val="0"/>
              </a:spcBef>
              <a:spcAft>
                <a:spcPts val="0"/>
              </a:spcAft>
              <a:buNone/>
            </a:pPr>
            <a:r>
              <a:t/>
            </a:r>
            <a:endParaRPr sz="2200">
              <a:solidFill>
                <a:schemeClr val="dk1"/>
              </a:solidFill>
              <a:latin typeface="Calibri"/>
              <a:ea typeface="Calibri"/>
              <a:cs typeface="Calibri"/>
              <a:sym typeface="Calibri"/>
            </a:endParaRPr>
          </a:p>
        </p:txBody>
      </p:sp>
      <p:sp>
        <p:nvSpPr>
          <p:cNvPr id="165" name="Google Shape;165;p21"/>
          <p:cNvSpPr txBox="1"/>
          <p:nvPr>
            <p:ph type="title"/>
          </p:nvPr>
        </p:nvSpPr>
        <p:spPr>
          <a:xfrm>
            <a:off x="311700" y="2926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3000"/>
              <a:buNone/>
            </a:pPr>
            <a:r>
              <a:rPr lang="fr-CA" sz="2400">
                <a:latin typeface="Calibri"/>
                <a:ea typeface="Calibri"/>
                <a:cs typeface="Calibri"/>
                <a:sym typeface="Calibri"/>
              </a:rPr>
              <a:t>Lequel des choix suivants </a:t>
            </a:r>
            <a:r>
              <a:rPr b="1" lang="fr-CA" sz="2400">
                <a:latin typeface="Calibri"/>
                <a:ea typeface="Calibri"/>
                <a:cs typeface="Calibri"/>
                <a:sym typeface="Calibri"/>
              </a:rPr>
              <a:t>n’est pas </a:t>
            </a:r>
            <a:r>
              <a:rPr lang="fr-CA" sz="2400">
                <a:latin typeface="Calibri"/>
                <a:ea typeface="Calibri"/>
                <a:cs typeface="Calibri"/>
                <a:sym typeface="Calibri"/>
              </a:rPr>
              <a:t>un paiement de transfert reçu par les provinces et les territoires?</a:t>
            </a:r>
            <a:endParaRPr sz="1820">
              <a:latin typeface="Calibri"/>
              <a:ea typeface="Calibri"/>
              <a:cs typeface="Calibri"/>
              <a:sym typeface="Calibri"/>
            </a:endParaRPr>
          </a:p>
        </p:txBody>
      </p:sp>
      <p:pic>
        <p:nvPicPr>
          <p:cNvPr id="166" name="Google Shape;166;p21"/>
          <p:cNvPicPr preferRelativeResize="0"/>
          <p:nvPr/>
        </p:nvPicPr>
        <p:blipFill rotWithShape="1">
          <a:blip r:embed="rId6">
            <a:alphaModFix/>
          </a:blip>
          <a:srcRect b="33587" l="34117" r="33343" t="33202"/>
          <a:stretch/>
        </p:blipFill>
        <p:spPr>
          <a:xfrm>
            <a:off x="5117975" y="1198450"/>
            <a:ext cx="1148251" cy="1171851"/>
          </a:xfrm>
          <a:prstGeom prst="rect">
            <a:avLst/>
          </a:prstGeom>
          <a:noFill/>
          <a:ln>
            <a:noFill/>
          </a:ln>
        </p:spPr>
      </p:pic>
      <p:pic>
        <p:nvPicPr>
          <p:cNvPr id="167" name="Google Shape;167;p21"/>
          <p:cNvPicPr preferRelativeResize="0"/>
          <p:nvPr/>
        </p:nvPicPr>
        <p:blipFill rotWithShape="1">
          <a:blip r:embed="rId7">
            <a:alphaModFix/>
          </a:blip>
          <a:srcRect b="35684" l="35681" r="35684" t="35681"/>
          <a:stretch/>
        </p:blipFill>
        <p:spPr>
          <a:xfrm>
            <a:off x="5220879" y="2908050"/>
            <a:ext cx="912300" cy="912300"/>
          </a:xfrm>
          <a:prstGeom prst="ellipse">
            <a:avLst/>
          </a:prstGeom>
          <a:noFill/>
          <a:ln>
            <a:noFill/>
          </a:ln>
        </p:spPr>
      </p:pic>
      <p:pic>
        <p:nvPicPr>
          <p:cNvPr id="168" name="Google Shape;168;p21"/>
          <p:cNvPicPr preferRelativeResize="0"/>
          <p:nvPr/>
        </p:nvPicPr>
        <p:blipFill rotWithShape="1">
          <a:blip r:embed="rId8">
            <a:alphaModFix/>
          </a:blip>
          <a:srcRect b="36521" l="35980" r="36177" t="35650"/>
          <a:stretch/>
        </p:blipFill>
        <p:spPr>
          <a:xfrm>
            <a:off x="1296363" y="2910050"/>
            <a:ext cx="912300" cy="912300"/>
          </a:xfrm>
          <a:prstGeom prst="ellipse">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pic>
        <p:nvPicPr>
          <p:cNvPr id="173" name="Google Shape;173;p22"/>
          <p:cNvPicPr preferRelativeResize="0"/>
          <p:nvPr/>
        </p:nvPicPr>
        <p:blipFill rotWithShape="1">
          <a:blip r:embed="rId3">
            <a:alphaModFix/>
          </a:blip>
          <a:srcRect b="0" l="0" r="0" t="0"/>
          <a:stretch/>
        </p:blipFill>
        <p:spPr>
          <a:xfrm>
            <a:off x="6282228" y="4516975"/>
            <a:ext cx="2474375" cy="386000"/>
          </a:xfrm>
          <a:prstGeom prst="rect">
            <a:avLst/>
          </a:prstGeom>
          <a:solidFill>
            <a:srgbClr val="FFFFFF"/>
          </a:solidFill>
          <a:ln>
            <a:noFill/>
          </a:ln>
        </p:spPr>
      </p:pic>
      <p:sp>
        <p:nvSpPr>
          <p:cNvPr id="174" name="Google Shape;174;p22"/>
          <p:cNvSpPr txBox="1"/>
          <p:nvPr/>
        </p:nvSpPr>
        <p:spPr>
          <a:xfrm>
            <a:off x="334200" y="1169875"/>
            <a:ext cx="8475600" cy="3347100"/>
          </a:xfrm>
          <a:prstGeom prst="rect">
            <a:avLst/>
          </a:prstGeom>
          <a:noFill/>
          <a:ln>
            <a:noFill/>
          </a:ln>
        </p:spPr>
        <p:txBody>
          <a:bodyPr anchorCtr="0" anchor="t" bIns="45700" lIns="91425" spcFirstLastPara="1" rIns="91425" wrap="square" tIns="45700">
            <a:noAutofit/>
          </a:bodyPr>
          <a:lstStyle/>
          <a:p>
            <a:pPr indent="0" lvl="0" marL="0" rtl="0" algn="just">
              <a:lnSpc>
                <a:spcPct val="90000"/>
              </a:lnSpc>
              <a:spcBef>
                <a:spcPts val="0"/>
              </a:spcBef>
              <a:spcAft>
                <a:spcPts val="0"/>
              </a:spcAft>
              <a:buNone/>
            </a:pPr>
            <a:r>
              <a:rPr lang="fr-CA" sz="1600">
                <a:solidFill>
                  <a:schemeClr val="dk1"/>
                </a:solidFill>
                <a:latin typeface="Calibri"/>
                <a:ea typeface="Calibri"/>
                <a:cs typeface="Calibri"/>
                <a:sym typeface="Calibri"/>
              </a:rPr>
              <a:t>Ces transferts soutiennent la réalisation des programmes des gouvernements provinciaux et territoriaux. </a:t>
            </a:r>
            <a:endParaRPr sz="1600">
              <a:solidFill>
                <a:schemeClr val="dk1"/>
              </a:solidFill>
              <a:latin typeface="Calibri"/>
              <a:ea typeface="Calibri"/>
              <a:cs typeface="Calibri"/>
              <a:sym typeface="Calibri"/>
            </a:endParaRPr>
          </a:p>
          <a:p>
            <a:pPr indent="0" lvl="0" marL="0" rtl="0" algn="just">
              <a:lnSpc>
                <a:spcPct val="90000"/>
              </a:lnSpc>
              <a:spcBef>
                <a:spcPts val="1000"/>
              </a:spcBef>
              <a:spcAft>
                <a:spcPts val="0"/>
              </a:spcAft>
              <a:buNone/>
            </a:pPr>
            <a:r>
              <a:rPr lang="fr-CA" sz="1600">
                <a:solidFill>
                  <a:schemeClr val="dk1"/>
                </a:solidFill>
                <a:latin typeface="Calibri"/>
                <a:ea typeface="Calibri"/>
                <a:cs typeface="Calibri"/>
                <a:sym typeface="Calibri"/>
              </a:rPr>
              <a:t>Par exemple :</a:t>
            </a:r>
            <a:endParaRPr sz="1600">
              <a:solidFill>
                <a:schemeClr val="dk1"/>
              </a:solidFill>
              <a:latin typeface="Calibri"/>
              <a:ea typeface="Calibri"/>
              <a:cs typeface="Calibri"/>
              <a:sym typeface="Calibri"/>
            </a:endParaRPr>
          </a:p>
          <a:p>
            <a:pPr indent="-330200" lvl="0" marL="457200" rtl="0" algn="just">
              <a:lnSpc>
                <a:spcPct val="90000"/>
              </a:lnSpc>
              <a:spcBef>
                <a:spcPts val="1000"/>
              </a:spcBef>
              <a:spcAft>
                <a:spcPts val="0"/>
              </a:spcAft>
              <a:buClr>
                <a:schemeClr val="dk1"/>
              </a:buClr>
              <a:buSzPts val="1600"/>
              <a:buFont typeface="Calibri"/>
              <a:buChar char="➔"/>
            </a:pPr>
            <a:r>
              <a:rPr lang="fr-CA" sz="1600">
                <a:solidFill>
                  <a:schemeClr val="dk1"/>
                </a:solidFill>
                <a:latin typeface="Calibri"/>
                <a:ea typeface="Calibri"/>
                <a:cs typeface="Calibri"/>
                <a:sym typeface="Calibri"/>
              </a:rPr>
              <a:t>Le </a:t>
            </a:r>
            <a:r>
              <a:rPr b="1" lang="fr-CA" sz="1600">
                <a:solidFill>
                  <a:schemeClr val="dk1"/>
                </a:solidFill>
                <a:latin typeface="Calibri"/>
                <a:ea typeface="Calibri"/>
                <a:cs typeface="Calibri"/>
                <a:sym typeface="Calibri"/>
              </a:rPr>
              <a:t>Transfert canadien en matière de santé </a:t>
            </a:r>
            <a:r>
              <a:rPr lang="fr-CA" sz="1600">
                <a:solidFill>
                  <a:schemeClr val="dk1"/>
                </a:solidFill>
                <a:latin typeface="Calibri"/>
                <a:ea typeface="Calibri"/>
                <a:cs typeface="Calibri"/>
                <a:sym typeface="Calibri"/>
              </a:rPr>
              <a:t>assure le financement à long terme des programmes de santé.</a:t>
            </a:r>
            <a:endParaRPr sz="1600">
              <a:solidFill>
                <a:schemeClr val="dk1"/>
              </a:solidFill>
            </a:endParaRPr>
          </a:p>
          <a:p>
            <a:pPr indent="-330200" lvl="0" marL="457200" rtl="0" algn="just">
              <a:lnSpc>
                <a:spcPct val="90000"/>
              </a:lnSpc>
              <a:spcBef>
                <a:spcPts val="1000"/>
              </a:spcBef>
              <a:spcAft>
                <a:spcPts val="0"/>
              </a:spcAft>
              <a:buClr>
                <a:schemeClr val="dk1"/>
              </a:buClr>
              <a:buSzPts val="1600"/>
              <a:buFont typeface="Calibri"/>
              <a:buChar char="➔"/>
            </a:pPr>
            <a:r>
              <a:rPr lang="fr-CA" sz="1600">
                <a:solidFill>
                  <a:schemeClr val="dk1"/>
                </a:solidFill>
                <a:latin typeface="Calibri"/>
                <a:ea typeface="Calibri"/>
                <a:cs typeface="Calibri"/>
                <a:sym typeface="Calibri"/>
              </a:rPr>
              <a:t>Le </a:t>
            </a:r>
            <a:r>
              <a:rPr b="1" lang="fr-CA" sz="1600">
                <a:solidFill>
                  <a:schemeClr val="dk1"/>
                </a:solidFill>
                <a:latin typeface="Calibri"/>
                <a:ea typeface="Calibri"/>
                <a:cs typeface="Calibri"/>
                <a:sym typeface="Calibri"/>
              </a:rPr>
              <a:t>Transfert canadien en matière de programmes sociaux</a:t>
            </a:r>
            <a:r>
              <a:rPr lang="fr-CA" sz="1600">
                <a:solidFill>
                  <a:schemeClr val="dk1"/>
                </a:solidFill>
                <a:latin typeface="Calibri"/>
                <a:ea typeface="Calibri"/>
                <a:cs typeface="Calibri"/>
                <a:sym typeface="Calibri"/>
              </a:rPr>
              <a:t> soutient l'éducation postsecondaire, les programmes sociaux et les services aux enfants.</a:t>
            </a:r>
            <a:endParaRPr sz="1600">
              <a:solidFill>
                <a:schemeClr val="dk1"/>
              </a:solidFill>
            </a:endParaRPr>
          </a:p>
          <a:p>
            <a:pPr indent="-330200" lvl="0" marL="457200" rtl="0" algn="just">
              <a:lnSpc>
                <a:spcPct val="90000"/>
              </a:lnSpc>
              <a:spcBef>
                <a:spcPts val="1000"/>
              </a:spcBef>
              <a:spcAft>
                <a:spcPts val="0"/>
              </a:spcAft>
              <a:buClr>
                <a:schemeClr val="dk1"/>
              </a:buClr>
              <a:buSzPts val="1600"/>
              <a:buFont typeface="Calibri"/>
              <a:buChar char="➔"/>
            </a:pPr>
            <a:r>
              <a:rPr lang="fr-CA" sz="1600">
                <a:solidFill>
                  <a:schemeClr val="dk1"/>
                </a:solidFill>
                <a:latin typeface="Calibri"/>
                <a:ea typeface="Calibri"/>
                <a:cs typeface="Calibri"/>
                <a:sym typeface="Calibri"/>
              </a:rPr>
              <a:t>Les </a:t>
            </a:r>
            <a:r>
              <a:rPr b="1" lang="fr-CA" sz="1600">
                <a:solidFill>
                  <a:schemeClr val="dk1"/>
                </a:solidFill>
                <a:latin typeface="Calibri"/>
                <a:ea typeface="Calibri"/>
                <a:cs typeface="Calibri"/>
                <a:sym typeface="Calibri"/>
              </a:rPr>
              <a:t>programmes de péréquation et la formule de financement des territoires</a:t>
            </a:r>
            <a:r>
              <a:rPr lang="fr-CA" sz="1600">
                <a:solidFill>
                  <a:schemeClr val="dk1"/>
                </a:solidFill>
                <a:latin typeface="Calibri"/>
                <a:ea typeface="Calibri"/>
                <a:cs typeface="Calibri"/>
                <a:sym typeface="Calibri"/>
              </a:rPr>
              <a:t> visent à corriger les déséquilibres économiques à l'échelle du pays afin que tous les individus vivant au Canada puissent bénéficier de services publics comparables.</a:t>
            </a:r>
            <a:endParaRPr sz="1200">
              <a:solidFill>
                <a:schemeClr val="dk1"/>
              </a:solidFill>
              <a:latin typeface="Calibri"/>
              <a:ea typeface="Calibri"/>
              <a:cs typeface="Calibri"/>
              <a:sym typeface="Calibri"/>
            </a:endParaRPr>
          </a:p>
        </p:txBody>
      </p:sp>
      <p:sp>
        <p:nvSpPr>
          <p:cNvPr id="175" name="Google Shape;175;p22"/>
          <p:cNvSpPr/>
          <p:nvPr/>
        </p:nvSpPr>
        <p:spPr>
          <a:xfrm>
            <a:off x="0" y="0"/>
            <a:ext cx="9144000" cy="173400"/>
          </a:xfrm>
          <a:prstGeom prst="rect">
            <a:avLst/>
          </a:prstGeom>
          <a:solidFill>
            <a:srgbClr val="B8D43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6" name="Google Shape;176;p22"/>
          <p:cNvSpPr txBox="1"/>
          <p:nvPr/>
        </p:nvSpPr>
        <p:spPr>
          <a:xfrm>
            <a:off x="288300" y="313875"/>
            <a:ext cx="8475600" cy="800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b="1" lang="fr-CA" sz="4000">
                <a:solidFill>
                  <a:srgbClr val="21BFDA"/>
                </a:solidFill>
                <a:latin typeface="Calibri"/>
                <a:ea typeface="Calibri"/>
                <a:cs typeface="Calibri"/>
                <a:sym typeface="Calibri"/>
              </a:rPr>
              <a:t>Les transferts aux </a:t>
            </a:r>
            <a:r>
              <a:rPr b="1" lang="fr-CA" sz="4000">
                <a:solidFill>
                  <a:schemeClr val="lt1"/>
                </a:solidFill>
                <a:highlight>
                  <a:srgbClr val="21BFDA"/>
                </a:highlight>
                <a:latin typeface="Calibri"/>
                <a:ea typeface="Calibri"/>
                <a:cs typeface="Calibri"/>
                <a:sym typeface="Calibri"/>
              </a:rPr>
              <a:t>provinces/territoires</a:t>
            </a:r>
            <a:endParaRPr sz="4000">
              <a:solidFill>
                <a:schemeClr val="lt1"/>
              </a:solidFill>
              <a:highlight>
                <a:srgbClr val="21BFDA"/>
              </a:highlight>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pic>
        <p:nvPicPr>
          <p:cNvPr id="181" name="Google Shape;181;p23"/>
          <p:cNvPicPr preferRelativeResize="0"/>
          <p:nvPr/>
        </p:nvPicPr>
        <p:blipFill rotWithShape="1">
          <a:blip r:embed="rId3">
            <a:alphaModFix/>
          </a:blip>
          <a:srcRect b="0" l="0" r="0" t="0"/>
          <a:stretch/>
        </p:blipFill>
        <p:spPr>
          <a:xfrm>
            <a:off x="6282228" y="4516975"/>
            <a:ext cx="2474375" cy="386000"/>
          </a:xfrm>
          <a:prstGeom prst="rect">
            <a:avLst/>
          </a:prstGeom>
          <a:solidFill>
            <a:srgbClr val="FFFFFF"/>
          </a:solidFill>
          <a:ln>
            <a:noFill/>
          </a:ln>
        </p:spPr>
      </p:pic>
      <p:sp>
        <p:nvSpPr>
          <p:cNvPr id="182" name="Google Shape;182;p23"/>
          <p:cNvSpPr txBox="1"/>
          <p:nvPr/>
        </p:nvSpPr>
        <p:spPr>
          <a:xfrm>
            <a:off x="334200" y="1169875"/>
            <a:ext cx="8475600" cy="3347100"/>
          </a:xfrm>
          <a:prstGeom prst="rect">
            <a:avLst/>
          </a:prstGeom>
          <a:noFill/>
          <a:ln>
            <a:noFill/>
          </a:ln>
        </p:spPr>
        <p:txBody>
          <a:bodyPr anchorCtr="0" anchor="t" bIns="45700" lIns="91425" spcFirstLastPara="1" rIns="91425" wrap="square" tIns="45700">
            <a:noAutofit/>
          </a:bodyPr>
          <a:lstStyle/>
          <a:p>
            <a:pPr indent="0" lvl="0" marL="0" rtl="0" algn="just">
              <a:spcBef>
                <a:spcPts val="360"/>
              </a:spcBef>
              <a:spcAft>
                <a:spcPts val="0"/>
              </a:spcAft>
              <a:buNone/>
            </a:pPr>
            <a:r>
              <a:rPr lang="fr-CA" sz="1600">
                <a:solidFill>
                  <a:schemeClr val="dk1"/>
                </a:solidFill>
                <a:latin typeface="Calibri"/>
                <a:ea typeface="Calibri"/>
                <a:cs typeface="Calibri"/>
                <a:sym typeface="Calibri"/>
              </a:rPr>
              <a:t>Le dernier volet de transferts est destiné à des organismes, par le biais de </a:t>
            </a:r>
            <a:r>
              <a:rPr b="1" lang="fr-CA" sz="1600">
                <a:solidFill>
                  <a:schemeClr val="dk1"/>
                </a:solidFill>
                <a:latin typeface="Calibri"/>
                <a:ea typeface="Calibri"/>
                <a:cs typeface="Calibri"/>
                <a:sym typeface="Calibri"/>
              </a:rPr>
              <a:t>subventions</a:t>
            </a:r>
            <a:r>
              <a:rPr lang="fr-CA" sz="1600">
                <a:solidFill>
                  <a:schemeClr val="dk1"/>
                </a:solidFill>
                <a:latin typeface="Calibri"/>
                <a:ea typeface="Calibri"/>
                <a:cs typeface="Calibri"/>
                <a:sym typeface="Calibri"/>
              </a:rPr>
              <a:t>, de </a:t>
            </a:r>
            <a:r>
              <a:rPr b="1" lang="fr-CA" sz="1600">
                <a:solidFill>
                  <a:schemeClr val="dk1"/>
                </a:solidFill>
                <a:latin typeface="Calibri"/>
                <a:ea typeface="Calibri"/>
                <a:cs typeface="Calibri"/>
                <a:sym typeface="Calibri"/>
              </a:rPr>
              <a:t>contributions</a:t>
            </a:r>
            <a:r>
              <a:rPr lang="fr-CA" sz="1600">
                <a:solidFill>
                  <a:schemeClr val="dk1"/>
                </a:solidFill>
                <a:latin typeface="Calibri"/>
                <a:ea typeface="Calibri"/>
                <a:cs typeface="Calibri"/>
                <a:sym typeface="Calibri"/>
              </a:rPr>
              <a:t> et d’</a:t>
            </a:r>
            <a:r>
              <a:rPr b="1" lang="fr-CA" sz="1600">
                <a:solidFill>
                  <a:schemeClr val="dk1"/>
                </a:solidFill>
                <a:latin typeface="Calibri"/>
                <a:ea typeface="Calibri"/>
                <a:cs typeface="Calibri"/>
                <a:sym typeface="Calibri"/>
              </a:rPr>
              <a:t>aides fédérales</a:t>
            </a:r>
            <a:r>
              <a:rPr lang="fr-CA" sz="1600">
                <a:solidFill>
                  <a:schemeClr val="dk1"/>
                </a:solidFill>
                <a:latin typeface="Calibri"/>
                <a:ea typeface="Calibri"/>
                <a:cs typeface="Calibri"/>
                <a:sym typeface="Calibri"/>
              </a:rPr>
              <a:t>. </a:t>
            </a:r>
            <a:endParaRPr sz="1600">
              <a:solidFill>
                <a:schemeClr val="dk1"/>
              </a:solidFill>
              <a:latin typeface="Calibri"/>
              <a:ea typeface="Calibri"/>
              <a:cs typeface="Calibri"/>
              <a:sym typeface="Calibri"/>
            </a:endParaRPr>
          </a:p>
          <a:p>
            <a:pPr indent="0" lvl="0" marL="0" rtl="0" algn="just">
              <a:spcBef>
                <a:spcPts val="1000"/>
              </a:spcBef>
              <a:spcAft>
                <a:spcPts val="0"/>
              </a:spcAft>
              <a:buNone/>
            </a:pPr>
            <a:r>
              <a:rPr lang="fr-CA" sz="1600">
                <a:solidFill>
                  <a:schemeClr val="dk1"/>
                </a:solidFill>
                <a:latin typeface="Calibri"/>
                <a:ea typeface="Calibri"/>
                <a:cs typeface="Calibri"/>
                <a:sym typeface="Calibri"/>
              </a:rPr>
              <a:t>Des exemples de secteurs bénéficiaires de ces transferts : </a:t>
            </a:r>
            <a:endParaRPr sz="1600">
              <a:solidFill>
                <a:schemeClr val="dk1"/>
              </a:solidFill>
              <a:latin typeface="Calibri"/>
              <a:ea typeface="Calibri"/>
              <a:cs typeface="Calibri"/>
              <a:sym typeface="Calibri"/>
            </a:endParaRPr>
          </a:p>
          <a:p>
            <a:pPr indent="-304800" lvl="0" marL="457200" rtl="0" algn="just">
              <a:spcBef>
                <a:spcPts val="1000"/>
              </a:spcBef>
              <a:spcAft>
                <a:spcPts val="0"/>
              </a:spcAft>
              <a:buClr>
                <a:schemeClr val="dk1"/>
              </a:buClr>
              <a:buSzPts val="1200"/>
              <a:buFont typeface="Calibri"/>
              <a:buChar char="●"/>
            </a:pPr>
            <a:r>
              <a:rPr lang="fr-CA" sz="1600">
                <a:solidFill>
                  <a:schemeClr val="dk1"/>
                </a:solidFill>
                <a:latin typeface="Calibri"/>
                <a:ea typeface="Calibri"/>
                <a:cs typeface="Calibri"/>
                <a:sym typeface="Calibri"/>
              </a:rPr>
              <a:t>l’agriculture</a:t>
            </a:r>
            <a:endParaRPr sz="1600">
              <a:solidFill>
                <a:schemeClr val="dk1"/>
              </a:solidFill>
              <a:latin typeface="Calibri"/>
              <a:ea typeface="Calibri"/>
              <a:cs typeface="Calibri"/>
              <a:sym typeface="Calibri"/>
            </a:endParaRPr>
          </a:p>
          <a:p>
            <a:pPr indent="-304800" lvl="0" marL="457200" rtl="0" algn="just">
              <a:spcBef>
                <a:spcPts val="0"/>
              </a:spcBef>
              <a:spcAft>
                <a:spcPts val="0"/>
              </a:spcAft>
              <a:buClr>
                <a:schemeClr val="dk1"/>
              </a:buClr>
              <a:buSzPts val="1200"/>
              <a:buFont typeface="Calibri"/>
              <a:buChar char="●"/>
            </a:pPr>
            <a:r>
              <a:rPr lang="fr-CA" sz="1600">
                <a:solidFill>
                  <a:schemeClr val="dk1"/>
                </a:solidFill>
                <a:latin typeface="Calibri"/>
                <a:ea typeface="Calibri"/>
                <a:cs typeface="Calibri"/>
                <a:sym typeface="Calibri"/>
              </a:rPr>
              <a:t>l’aide/l’assistance internationale</a:t>
            </a:r>
            <a:endParaRPr sz="1600">
              <a:solidFill>
                <a:schemeClr val="dk1"/>
              </a:solidFill>
              <a:latin typeface="Calibri"/>
              <a:ea typeface="Calibri"/>
              <a:cs typeface="Calibri"/>
              <a:sym typeface="Calibri"/>
            </a:endParaRPr>
          </a:p>
          <a:p>
            <a:pPr indent="-304800" lvl="0" marL="457200" rtl="0" algn="just">
              <a:spcBef>
                <a:spcPts val="0"/>
              </a:spcBef>
              <a:spcAft>
                <a:spcPts val="0"/>
              </a:spcAft>
              <a:buClr>
                <a:schemeClr val="dk1"/>
              </a:buClr>
              <a:buSzPts val="1200"/>
              <a:buFont typeface="Calibri"/>
              <a:buChar char="●"/>
            </a:pPr>
            <a:r>
              <a:rPr lang="fr-CA" sz="1600">
                <a:solidFill>
                  <a:schemeClr val="dk1"/>
                </a:solidFill>
                <a:latin typeface="Calibri"/>
                <a:ea typeface="Calibri"/>
                <a:cs typeface="Calibri"/>
                <a:sym typeface="Calibri"/>
              </a:rPr>
              <a:t>l’infrastructure/le développement régional</a:t>
            </a:r>
            <a:endParaRPr sz="1600">
              <a:solidFill>
                <a:schemeClr val="dk1"/>
              </a:solidFill>
              <a:latin typeface="Calibri"/>
              <a:ea typeface="Calibri"/>
              <a:cs typeface="Calibri"/>
              <a:sym typeface="Calibri"/>
            </a:endParaRPr>
          </a:p>
          <a:p>
            <a:pPr indent="-304800" lvl="0" marL="457200" rtl="0" algn="just">
              <a:spcBef>
                <a:spcPts val="0"/>
              </a:spcBef>
              <a:spcAft>
                <a:spcPts val="0"/>
              </a:spcAft>
              <a:buClr>
                <a:schemeClr val="dk1"/>
              </a:buClr>
              <a:buSzPts val="1200"/>
              <a:buFont typeface="Calibri"/>
              <a:buChar char="●"/>
            </a:pPr>
            <a:r>
              <a:rPr lang="fr-CA" sz="1600">
                <a:solidFill>
                  <a:schemeClr val="dk1"/>
                </a:solidFill>
                <a:latin typeface="Calibri"/>
                <a:ea typeface="Calibri"/>
                <a:cs typeface="Calibri"/>
                <a:sym typeface="Calibri"/>
              </a:rPr>
              <a:t>les autochtones</a:t>
            </a:r>
            <a:endParaRPr sz="1600">
              <a:solidFill>
                <a:schemeClr val="dk1"/>
              </a:solidFill>
              <a:latin typeface="Calibri"/>
              <a:ea typeface="Calibri"/>
              <a:cs typeface="Calibri"/>
              <a:sym typeface="Calibri"/>
            </a:endParaRPr>
          </a:p>
          <a:p>
            <a:pPr indent="-304800" lvl="0" marL="457200" rtl="0" algn="just">
              <a:spcBef>
                <a:spcPts val="0"/>
              </a:spcBef>
              <a:spcAft>
                <a:spcPts val="0"/>
              </a:spcAft>
              <a:buClr>
                <a:schemeClr val="dk1"/>
              </a:buClr>
              <a:buSzPts val="1200"/>
              <a:buFont typeface="Calibri"/>
              <a:buChar char="●"/>
            </a:pPr>
            <a:r>
              <a:rPr lang="fr-CA" sz="1600">
                <a:solidFill>
                  <a:schemeClr val="dk1"/>
                </a:solidFill>
                <a:latin typeface="Calibri"/>
                <a:ea typeface="Calibri"/>
                <a:cs typeface="Calibri"/>
                <a:sym typeface="Calibri"/>
              </a:rPr>
              <a:t>la recherche et le développement</a:t>
            </a:r>
            <a:endParaRPr sz="1600">
              <a:solidFill>
                <a:schemeClr val="dk1"/>
              </a:solidFill>
              <a:latin typeface="Calibri"/>
              <a:ea typeface="Calibri"/>
              <a:cs typeface="Calibri"/>
              <a:sym typeface="Calibri"/>
            </a:endParaRPr>
          </a:p>
          <a:p>
            <a:pPr indent="-304800" lvl="0" marL="457200" rtl="0" algn="just">
              <a:spcBef>
                <a:spcPts val="0"/>
              </a:spcBef>
              <a:spcAft>
                <a:spcPts val="0"/>
              </a:spcAft>
              <a:buClr>
                <a:schemeClr val="dk1"/>
              </a:buClr>
              <a:buSzPts val="1200"/>
              <a:buFont typeface="Calibri"/>
              <a:buChar char="●"/>
            </a:pPr>
            <a:r>
              <a:rPr lang="fr-CA" sz="1600">
                <a:solidFill>
                  <a:schemeClr val="dk1"/>
                </a:solidFill>
                <a:latin typeface="Calibri"/>
                <a:ea typeface="Calibri"/>
                <a:cs typeface="Calibri"/>
                <a:sym typeface="Calibri"/>
              </a:rPr>
              <a:t>l’aide aux entreprises</a:t>
            </a:r>
            <a:endParaRPr sz="1600">
              <a:solidFill>
                <a:schemeClr val="dk1"/>
              </a:solidFill>
              <a:latin typeface="Calibri"/>
              <a:ea typeface="Calibri"/>
              <a:cs typeface="Calibri"/>
              <a:sym typeface="Calibri"/>
            </a:endParaRPr>
          </a:p>
          <a:p>
            <a:pPr indent="-304800" lvl="0" marL="457200" rtl="0" algn="just">
              <a:spcBef>
                <a:spcPts val="0"/>
              </a:spcBef>
              <a:spcAft>
                <a:spcPts val="0"/>
              </a:spcAft>
              <a:buClr>
                <a:schemeClr val="dk1"/>
              </a:buClr>
              <a:buSzPts val="1200"/>
              <a:buFont typeface="Calibri"/>
              <a:buChar char="●"/>
            </a:pPr>
            <a:r>
              <a:rPr lang="fr-CA" sz="1600">
                <a:solidFill>
                  <a:schemeClr val="dk1"/>
                </a:solidFill>
                <a:latin typeface="Calibri"/>
                <a:ea typeface="Calibri"/>
                <a:cs typeface="Calibri"/>
                <a:sym typeface="Calibri"/>
              </a:rPr>
              <a:t>les programmes d'aide aux étudiant.e.s</a:t>
            </a:r>
            <a:endParaRPr sz="1600">
              <a:solidFill>
                <a:schemeClr val="dk1"/>
              </a:solidFill>
              <a:latin typeface="Calibri"/>
              <a:ea typeface="Calibri"/>
              <a:cs typeface="Calibri"/>
              <a:sym typeface="Calibri"/>
            </a:endParaRPr>
          </a:p>
          <a:p>
            <a:pPr indent="-304800" lvl="0" marL="457200" rtl="0" algn="just">
              <a:spcBef>
                <a:spcPts val="0"/>
              </a:spcBef>
              <a:spcAft>
                <a:spcPts val="0"/>
              </a:spcAft>
              <a:buClr>
                <a:schemeClr val="dk1"/>
              </a:buClr>
              <a:buSzPts val="1200"/>
              <a:buFont typeface="Calibri"/>
              <a:buChar char="●"/>
            </a:pPr>
            <a:r>
              <a:rPr lang="fr-CA" sz="1600">
                <a:solidFill>
                  <a:schemeClr val="dk1"/>
                </a:solidFill>
                <a:latin typeface="Calibri"/>
                <a:ea typeface="Calibri"/>
                <a:cs typeface="Calibri"/>
                <a:sym typeface="Calibri"/>
              </a:rPr>
              <a:t>la recherche et la promotion de la santé</a:t>
            </a:r>
            <a:endParaRPr sz="1600">
              <a:solidFill>
                <a:schemeClr val="dk1"/>
              </a:solidFill>
              <a:latin typeface="Calibri"/>
              <a:ea typeface="Calibri"/>
              <a:cs typeface="Calibri"/>
              <a:sym typeface="Calibri"/>
            </a:endParaRPr>
          </a:p>
          <a:p>
            <a:pPr indent="-304800" lvl="0" marL="457200" rtl="0" algn="just">
              <a:spcBef>
                <a:spcPts val="0"/>
              </a:spcBef>
              <a:spcAft>
                <a:spcPts val="0"/>
              </a:spcAft>
              <a:buClr>
                <a:schemeClr val="dk1"/>
              </a:buClr>
              <a:buSzPts val="1200"/>
              <a:buFont typeface="Calibri"/>
              <a:buChar char="●"/>
            </a:pPr>
            <a:r>
              <a:rPr lang="fr-CA" sz="1600">
                <a:solidFill>
                  <a:schemeClr val="dk1"/>
                </a:solidFill>
                <a:latin typeface="Calibri"/>
                <a:ea typeface="Calibri"/>
                <a:cs typeface="Calibri"/>
                <a:sym typeface="Calibri"/>
              </a:rPr>
              <a:t>les arts et les sport amateur</a:t>
            </a:r>
            <a:endParaRPr sz="1600">
              <a:solidFill>
                <a:schemeClr val="dk1"/>
              </a:solidFill>
              <a:latin typeface="Calibri"/>
              <a:ea typeface="Calibri"/>
              <a:cs typeface="Calibri"/>
              <a:sym typeface="Calibri"/>
            </a:endParaRPr>
          </a:p>
          <a:p>
            <a:pPr indent="-304800" lvl="0" marL="457200" rtl="0" algn="just">
              <a:spcBef>
                <a:spcPts val="0"/>
              </a:spcBef>
              <a:spcAft>
                <a:spcPts val="0"/>
              </a:spcAft>
              <a:buClr>
                <a:schemeClr val="dk1"/>
              </a:buClr>
              <a:buSzPts val="1200"/>
              <a:buFont typeface="Calibri"/>
              <a:buChar char="●"/>
            </a:pPr>
            <a:r>
              <a:rPr lang="fr-CA" sz="1600">
                <a:solidFill>
                  <a:schemeClr val="dk1"/>
                </a:solidFill>
                <a:latin typeface="Calibri"/>
                <a:ea typeface="Calibri"/>
                <a:cs typeface="Calibri"/>
                <a:sym typeface="Calibri"/>
              </a:rPr>
              <a:t>le multiculturalisme et le bilinguisme</a:t>
            </a:r>
            <a:endParaRPr sz="1600">
              <a:solidFill>
                <a:schemeClr val="dk1"/>
              </a:solidFill>
              <a:latin typeface="Calibri"/>
              <a:ea typeface="Calibri"/>
              <a:cs typeface="Calibri"/>
              <a:sym typeface="Calibri"/>
            </a:endParaRPr>
          </a:p>
        </p:txBody>
      </p:sp>
      <p:sp>
        <p:nvSpPr>
          <p:cNvPr id="183" name="Google Shape;183;p23"/>
          <p:cNvSpPr/>
          <p:nvPr/>
        </p:nvSpPr>
        <p:spPr>
          <a:xfrm>
            <a:off x="0" y="0"/>
            <a:ext cx="9144000" cy="173400"/>
          </a:xfrm>
          <a:prstGeom prst="rect">
            <a:avLst/>
          </a:prstGeom>
          <a:solidFill>
            <a:srgbClr val="B8D43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4" name="Google Shape;184;p23"/>
          <p:cNvSpPr txBox="1"/>
          <p:nvPr/>
        </p:nvSpPr>
        <p:spPr>
          <a:xfrm>
            <a:off x="288300" y="313875"/>
            <a:ext cx="8475600" cy="800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b="1" lang="fr-CA" sz="4000">
                <a:solidFill>
                  <a:srgbClr val="21BFDA"/>
                </a:solidFill>
                <a:latin typeface="Calibri"/>
                <a:ea typeface="Calibri"/>
                <a:cs typeface="Calibri"/>
                <a:sym typeface="Calibri"/>
              </a:rPr>
              <a:t>Les </a:t>
            </a:r>
            <a:r>
              <a:rPr b="1" lang="fr-CA" sz="4000">
                <a:solidFill>
                  <a:srgbClr val="21BFDA"/>
                </a:solidFill>
                <a:latin typeface="Calibri"/>
                <a:ea typeface="Calibri"/>
                <a:cs typeface="Calibri"/>
                <a:sym typeface="Calibri"/>
              </a:rPr>
              <a:t>transferts aux </a:t>
            </a:r>
            <a:r>
              <a:rPr b="1" lang="fr-CA" sz="4000">
                <a:solidFill>
                  <a:schemeClr val="lt1"/>
                </a:solidFill>
                <a:highlight>
                  <a:srgbClr val="21BFDA"/>
                </a:highlight>
                <a:latin typeface="Calibri"/>
                <a:ea typeface="Calibri"/>
                <a:cs typeface="Calibri"/>
                <a:sym typeface="Calibri"/>
              </a:rPr>
              <a:t>organismes</a:t>
            </a:r>
            <a:endParaRPr sz="4000">
              <a:solidFill>
                <a:schemeClr val="lt1"/>
              </a:solidFill>
              <a:highlight>
                <a:srgbClr val="21BFDA"/>
              </a:highlight>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24"/>
          <p:cNvSpPr txBox="1"/>
          <p:nvPr>
            <p:ph type="title"/>
          </p:nvPr>
        </p:nvSpPr>
        <p:spPr>
          <a:xfrm>
            <a:off x="311700" y="2926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3000"/>
              <a:buFont typeface="Arial"/>
              <a:buNone/>
            </a:pPr>
            <a:r>
              <a:rPr lang="fr-CA" sz="2400">
                <a:latin typeface="Calibri"/>
                <a:ea typeface="Calibri"/>
                <a:cs typeface="Calibri"/>
                <a:sym typeface="Calibri"/>
              </a:rPr>
              <a:t>Combien de ministères et d‘instances fédérales existe-t-il présentement?</a:t>
            </a:r>
            <a:endParaRPr sz="2400">
              <a:latin typeface="Calibri"/>
              <a:ea typeface="Calibri"/>
              <a:cs typeface="Calibri"/>
              <a:sym typeface="Calibri"/>
            </a:endParaRPr>
          </a:p>
        </p:txBody>
      </p:sp>
      <p:sp>
        <p:nvSpPr>
          <p:cNvPr id="190" name="Google Shape;190;p24"/>
          <p:cNvSpPr/>
          <p:nvPr/>
        </p:nvSpPr>
        <p:spPr>
          <a:xfrm>
            <a:off x="0" y="4490975"/>
            <a:ext cx="9144000" cy="652800"/>
          </a:xfrm>
          <a:prstGeom prst="rect">
            <a:avLst/>
          </a:prstGeom>
          <a:solidFill>
            <a:srgbClr val="B8D43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91" name="Google Shape;191;p24"/>
          <p:cNvPicPr preferRelativeResize="0"/>
          <p:nvPr/>
        </p:nvPicPr>
        <p:blipFill>
          <a:blip r:embed="rId3">
            <a:alphaModFix/>
          </a:blip>
          <a:stretch>
            <a:fillRect/>
          </a:stretch>
        </p:blipFill>
        <p:spPr>
          <a:xfrm>
            <a:off x="7499876" y="4623075"/>
            <a:ext cx="1109375" cy="388575"/>
          </a:xfrm>
          <a:prstGeom prst="rect">
            <a:avLst/>
          </a:prstGeom>
          <a:noFill/>
          <a:ln>
            <a:noFill/>
          </a:ln>
        </p:spPr>
      </p:pic>
      <p:pic>
        <p:nvPicPr>
          <p:cNvPr id="192" name="Google Shape;192;p24"/>
          <p:cNvPicPr preferRelativeResize="0"/>
          <p:nvPr/>
        </p:nvPicPr>
        <p:blipFill rotWithShape="1">
          <a:blip r:embed="rId4">
            <a:alphaModFix/>
          </a:blip>
          <a:srcRect b="36080" l="36080" r="36080" t="36080"/>
          <a:stretch/>
        </p:blipFill>
        <p:spPr>
          <a:xfrm>
            <a:off x="1296378" y="1329125"/>
            <a:ext cx="912300" cy="912300"/>
          </a:xfrm>
          <a:prstGeom prst="ellipse">
            <a:avLst/>
          </a:prstGeom>
          <a:noFill/>
          <a:ln>
            <a:noFill/>
          </a:ln>
        </p:spPr>
      </p:pic>
      <p:pic>
        <p:nvPicPr>
          <p:cNvPr id="193" name="Google Shape;193;p24"/>
          <p:cNvPicPr preferRelativeResize="0"/>
          <p:nvPr/>
        </p:nvPicPr>
        <p:blipFill rotWithShape="1">
          <a:blip r:embed="rId5">
            <a:alphaModFix/>
          </a:blip>
          <a:srcRect b="36080" l="36080" r="36080" t="36080"/>
          <a:stretch/>
        </p:blipFill>
        <p:spPr>
          <a:xfrm>
            <a:off x="5220879" y="1325113"/>
            <a:ext cx="912300" cy="912300"/>
          </a:xfrm>
          <a:prstGeom prst="ellipse">
            <a:avLst/>
          </a:prstGeom>
          <a:noFill/>
          <a:ln>
            <a:noFill/>
          </a:ln>
        </p:spPr>
      </p:pic>
      <p:sp>
        <p:nvSpPr>
          <p:cNvPr id="194" name="Google Shape;194;p24"/>
          <p:cNvSpPr txBox="1"/>
          <p:nvPr/>
        </p:nvSpPr>
        <p:spPr>
          <a:xfrm>
            <a:off x="2375125" y="1367925"/>
            <a:ext cx="2579700" cy="35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sz="2200">
                <a:solidFill>
                  <a:schemeClr val="dk1"/>
                </a:solidFill>
                <a:latin typeface="Calibri"/>
                <a:ea typeface="Calibri"/>
                <a:cs typeface="Calibri"/>
                <a:sym typeface="Calibri"/>
              </a:rPr>
              <a:t>67</a:t>
            </a:r>
            <a:endParaRPr sz="2200">
              <a:solidFill>
                <a:schemeClr val="dk1"/>
              </a:solidFill>
              <a:latin typeface="Calibri"/>
              <a:ea typeface="Calibri"/>
              <a:cs typeface="Calibri"/>
              <a:sym typeface="Calibri"/>
            </a:endParaRPr>
          </a:p>
        </p:txBody>
      </p:sp>
      <p:sp>
        <p:nvSpPr>
          <p:cNvPr id="195" name="Google Shape;195;p24"/>
          <p:cNvSpPr txBox="1"/>
          <p:nvPr/>
        </p:nvSpPr>
        <p:spPr>
          <a:xfrm>
            <a:off x="2375125" y="3125250"/>
            <a:ext cx="2579700" cy="35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sz="2200">
                <a:solidFill>
                  <a:schemeClr val="dk1"/>
                </a:solidFill>
                <a:latin typeface="Calibri"/>
                <a:ea typeface="Calibri"/>
                <a:cs typeface="Calibri"/>
                <a:sym typeface="Calibri"/>
              </a:rPr>
              <a:t>206</a:t>
            </a:r>
            <a:endParaRPr sz="2200">
              <a:solidFill>
                <a:schemeClr val="dk1"/>
              </a:solidFill>
              <a:latin typeface="Calibri"/>
              <a:ea typeface="Calibri"/>
              <a:cs typeface="Calibri"/>
              <a:sym typeface="Calibri"/>
            </a:endParaRPr>
          </a:p>
        </p:txBody>
      </p:sp>
      <p:sp>
        <p:nvSpPr>
          <p:cNvPr id="196" name="Google Shape;196;p24"/>
          <p:cNvSpPr txBox="1"/>
          <p:nvPr/>
        </p:nvSpPr>
        <p:spPr>
          <a:xfrm>
            <a:off x="6266225" y="1444125"/>
            <a:ext cx="2392800" cy="35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sz="2200">
                <a:solidFill>
                  <a:schemeClr val="dk1"/>
                </a:solidFill>
                <a:latin typeface="Calibri"/>
                <a:ea typeface="Calibri"/>
                <a:cs typeface="Calibri"/>
                <a:sym typeface="Calibri"/>
              </a:rPr>
              <a:t>112</a:t>
            </a:r>
            <a:endParaRPr b="1" sz="2200">
              <a:solidFill>
                <a:schemeClr val="dk1"/>
              </a:solidFill>
              <a:latin typeface="Calibri"/>
              <a:ea typeface="Calibri"/>
              <a:cs typeface="Calibri"/>
              <a:sym typeface="Calibri"/>
            </a:endParaRPr>
          </a:p>
        </p:txBody>
      </p:sp>
      <p:sp>
        <p:nvSpPr>
          <p:cNvPr id="197" name="Google Shape;197;p24"/>
          <p:cNvSpPr txBox="1"/>
          <p:nvPr/>
        </p:nvSpPr>
        <p:spPr>
          <a:xfrm>
            <a:off x="6266225" y="3125250"/>
            <a:ext cx="2392800" cy="35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sz="2200">
                <a:solidFill>
                  <a:schemeClr val="dk1"/>
                </a:solidFill>
                <a:latin typeface="Calibri"/>
                <a:ea typeface="Calibri"/>
                <a:cs typeface="Calibri"/>
                <a:sym typeface="Calibri"/>
              </a:rPr>
              <a:t>338</a:t>
            </a:r>
            <a:endParaRPr sz="2200">
              <a:solidFill>
                <a:schemeClr val="dk1"/>
              </a:solidFill>
              <a:latin typeface="Calibri"/>
              <a:ea typeface="Calibri"/>
              <a:cs typeface="Calibri"/>
              <a:sym typeface="Calibri"/>
            </a:endParaRPr>
          </a:p>
        </p:txBody>
      </p:sp>
      <p:pic>
        <p:nvPicPr>
          <p:cNvPr id="198" name="Google Shape;198;p24"/>
          <p:cNvPicPr preferRelativeResize="0"/>
          <p:nvPr/>
        </p:nvPicPr>
        <p:blipFill rotWithShape="1">
          <a:blip r:embed="rId6">
            <a:alphaModFix/>
          </a:blip>
          <a:srcRect b="35684" l="35681" r="35684" t="35681"/>
          <a:stretch/>
        </p:blipFill>
        <p:spPr>
          <a:xfrm>
            <a:off x="5220879" y="2908050"/>
            <a:ext cx="912300" cy="912300"/>
          </a:xfrm>
          <a:prstGeom prst="ellipse">
            <a:avLst/>
          </a:prstGeom>
          <a:noFill/>
          <a:ln>
            <a:noFill/>
          </a:ln>
        </p:spPr>
      </p:pic>
      <p:pic>
        <p:nvPicPr>
          <p:cNvPr id="199" name="Google Shape;199;p24"/>
          <p:cNvPicPr preferRelativeResize="0"/>
          <p:nvPr/>
        </p:nvPicPr>
        <p:blipFill rotWithShape="1">
          <a:blip r:embed="rId7">
            <a:alphaModFix/>
          </a:blip>
          <a:srcRect b="36521" l="35980" r="36177" t="35650"/>
          <a:stretch/>
        </p:blipFill>
        <p:spPr>
          <a:xfrm>
            <a:off x="1296363" y="2910050"/>
            <a:ext cx="912300" cy="912300"/>
          </a:xfrm>
          <a:prstGeom prst="ellipse">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25"/>
          <p:cNvSpPr txBox="1"/>
          <p:nvPr>
            <p:ph type="title"/>
          </p:nvPr>
        </p:nvSpPr>
        <p:spPr>
          <a:xfrm>
            <a:off x="311700" y="2926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3000"/>
              <a:buNone/>
            </a:pPr>
            <a:r>
              <a:rPr lang="fr-CA" sz="2400">
                <a:latin typeface="Calibri"/>
                <a:ea typeface="Calibri"/>
                <a:cs typeface="Calibri"/>
                <a:sym typeface="Calibri"/>
              </a:rPr>
              <a:t>Combien de ministères et d‘instances fédérales existe-t-il présentement?</a:t>
            </a:r>
            <a:endParaRPr sz="2400">
              <a:latin typeface="Calibri"/>
              <a:ea typeface="Calibri"/>
              <a:cs typeface="Calibri"/>
              <a:sym typeface="Calibri"/>
            </a:endParaRPr>
          </a:p>
        </p:txBody>
      </p:sp>
      <p:sp>
        <p:nvSpPr>
          <p:cNvPr id="205" name="Google Shape;205;p25"/>
          <p:cNvSpPr/>
          <p:nvPr/>
        </p:nvSpPr>
        <p:spPr>
          <a:xfrm>
            <a:off x="0" y="4490975"/>
            <a:ext cx="9144000" cy="652800"/>
          </a:xfrm>
          <a:prstGeom prst="rect">
            <a:avLst/>
          </a:prstGeom>
          <a:solidFill>
            <a:srgbClr val="B8D43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206" name="Google Shape;206;p25"/>
          <p:cNvPicPr preferRelativeResize="0"/>
          <p:nvPr/>
        </p:nvPicPr>
        <p:blipFill>
          <a:blip r:embed="rId3">
            <a:alphaModFix/>
          </a:blip>
          <a:stretch>
            <a:fillRect/>
          </a:stretch>
        </p:blipFill>
        <p:spPr>
          <a:xfrm>
            <a:off x="7499876" y="4623075"/>
            <a:ext cx="1109375" cy="388575"/>
          </a:xfrm>
          <a:prstGeom prst="rect">
            <a:avLst/>
          </a:prstGeom>
          <a:noFill/>
          <a:ln>
            <a:noFill/>
          </a:ln>
        </p:spPr>
      </p:pic>
      <p:pic>
        <p:nvPicPr>
          <p:cNvPr id="207" name="Google Shape;207;p25"/>
          <p:cNvPicPr preferRelativeResize="0"/>
          <p:nvPr/>
        </p:nvPicPr>
        <p:blipFill rotWithShape="1">
          <a:blip r:embed="rId4">
            <a:alphaModFix/>
          </a:blip>
          <a:srcRect b="36080" l="36080" r="36080" t="36080"/>
          <a:stretch/>
        </p:blipFill>
        <p:spPr>
          <a:xfrm>
            <a:off x="1296378" y="1329125"/>
            <a:ext cx="912300" cy="912300"/>
          </a:xfrm>
          <a:prstGeom prst="ellipse">
            <a:avLst/>
          </a:prstGeom>
          <a:noFill/>
          <a:ln>
            <a:noFill/>
          </a:ln>
        </p:spPr>
      </p:pic>
      <p:pic>
        <p:nvPicPr>
          <p:cNvPr id="208" name="Google Shape;208;p25"/>
          <p:cNvPicPr preferRelativeResize="0"/>
          <p:nvPr/>
        </p:nvPicPr>
        <p:blipFill rotWithShape="1">
          <a:blip r:embed="rId5">
            <a:alphaModFix/>
          </a:blip>
          <a:srcRect b="36080" l="36080" r="36080" t="36080"/>
          <a:stretch/>
        </p:blipFill>
        <p:spPr>
          <a:xfrm>
            <a:off x="5220879" y="1325113"/>
            <a:ext cx="912300" cy="912300"/>
          </a:xfrm>
          <a:prstGeom prst="ellipse">
            <a:avLst/>
          </a:prstGeom>
          <a:noFill/>
          <a:ln>
            <a:noFill/>
          </a:ln>
        </p:spPr>
      </p:pic>
      <p:pic>
        <p:nvPicPr>
          <p:cNvPr id="209" name="Google Shape;209;p25"/>
          <p:cNvPicPr preferRelativeResize="0"/>
          <p:nvPr/>
        </p:nvPicPr>
        <p:blipFill rotWithShape="1">
          <a:blip r:embed="rId6">
            <a:alphaModFix/>
          </a:blip>
          <a:srcRect b="35684" l="35681" r="35684" t="35681"/>
          <a:stretch/>
        </p:blipFill>
        <p:spPr>
          <a:xfrm>
            <a:off x="1296379" y="2908050"/>
            <a:ext cx="912300" cy="912300"/>
          </a:xfrm>
          <a:prstGeom prst="ellipse">
            <a:avLst/>
          </a:prstGeom>
          <a:noFill/>
          <a:ln>
            <a:noFill/>
          </a:ln>
        </p:spPr>
      </p:pic>
      <p:sp>
        <p:nvSpPr>
          <p:cNvPr id="210" name="Google Shape;210;p25"/>
          <p:cNvSpPr txBox="1"/>
          <p:nvPr/>
        </p:nvSpPr>
        <p:spPr>
          <a:xfrm>
            <a:off x="2375125" y="1367925"/>
            <a:ext cx="2579700" cy="35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sz="2200">
                <a:solidFill>
                  <a:schemeClr val="dk1"/>
                </a:solidFill>
                <a:latin typeface="Calibri"/>
                <a:ea typeface="Calibri"/>
                <a:cs typeface="Calibri"/>
                <a:sym typeface="Calibri"/>
              </a:rPr>
              <a:t>67</a:t>
            </a:r>
            <a:endParaRPr sz="2200">
              <a:solidFill>
                <a:schemeClr val="dk1"/>
              </a:solidFill>
              <a:latin typeface="Calibri"/>
              <a:ea typeface="Calibri"/>
              <a:cs typeface="Calibri"/>
              <a:sym typeface="Calibri"/>
            </a:endParaRPr>
          </a:p>
        </p:txBody>
      </p:sp>
      <p:sp>
        <p:nvSpPr>
          <p:cNvPr id="211" name="Google Shape;211;p25"/>
          <p:cNvSpPr txBox="1"/>
          <p:nvPr/>
        </p:nvSpPr>
        <p:spPr>
          <a:xfrm>
            <a:off x="2375125" y="3125250"/>
            <a:ext cx="2579700" cy="35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sz="2200">
                <a:solidFill>
                  <a:schemeClr val="dk1"/>
                </a:solidFill>
                <a:latin typeface="Calibri"/>
                <a:ea typeface="Calibri"/>
                <a:cs typeface="Calibri"/>
                <a:sym typeface="Calibri"/>
              </a:rPr>
              <a:t>206</a:t>
            </a:r>
            <a:endParaRPr sz="2200">
              <a:solidFill>
                <a:schemeClr val="dk1"/>
              </a:solidFill>
              <a:latin typeface="Calibri"/>
              <a:ea typeface="Calibri"/>
              <a:cs typeface="Calibri"/>
              <a:sym typeface="Calibri"/>
            </a:endParaRPr>
          </a:p>
        </p:txBody>
      </p:sp>
      <p:sp>
        <p:nvSpPr>
          <p:cNvPr id="212" name="Google Shape;212;p25"/>
          <p:cNvSpPr txBox="1"/>
          <p:nvPr/>
        </p:nvSpPr>
        <p:spPr>
          <a:xfrm>
            <a:off x="6266225" y="1444125"/>
            <a:ext cx="2392800" cy="35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sz="2200">
                <a:solidFill>
                  <a:schemeClr val="dk1"/>
                </a:solidFill>
                <a:latin typeface="Calibri"/>
                <a:ea typeface="Calibri"/>
                <a:cs typeface="Calibri"/>
                <a:sym typeface="Calibri"/>
              </a:rPr>
              <a:t>112</a:t>
            </a:r>
            <a:endParaRPr b="1" sz="2200">
              <a:solidFill>
                <a:schemeClr val="dk1"/>
              </a:solidFill>
              <a:latin typeface="Calibri"/>
              <a:ea typeface="Calibri"/>
              <a:cs typeface="Calibri"/>
              <a:sym typeface="Calibri"/>
            </a:endParaRPr>
          </a:p>
        </p:txBody>
      </p:sp>
      <p:sp>
        <p:nvSpPr>
          <p:cNvPr id="213" name="Google Shape;213;p25"/>
          <p:cNvSpPr txBox="1"/>
          <p:nvPr/>
        </p:nvSpPr>
        <p:spPr>
          <a:xfrm>
            <a:off x="6266225" y="3125250"/>
            <a:ext cx="2392800" cy="35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sz="2200">
                <a:solidFill>
                  <a:schemeClr val="dk1"/>
                </a:solidFill>
                <a:latin typeface="Calibri"/>
                <a:ea typeface="Calibri"/>
                <a:cs typeface="Calibri"/>
                <a:sym typeface="Calibri"/>
              </a:rPr>
              <a:t>338</a:t>
            </a:r>
            <a:endParaRPr sz="2200">
              <a:solidFill>
                <a:schemeClr val="dk1"/>
              </a:solidFill>
              <a:latin typeface="Calibri"/>
              <a:ea typeface="Calibri"/>
              <a:cs typeface="Calibri"/>
              <a:sym typeface="Calibri"/>
            </a:endParaRPr>
          </a:p>
        </p:txBody>
      </p:sp>
      <p:pic>
        <p:nvPicPr>
          <p:cNvPr id="214" name="Google Shape;214;p25"/>
          <p:cNvPicPr preferRelativeResize="0"/>
          <p:nvPr/>
        </p:nvPicPr>
        <p:blipFill rotWithShape="1">
          <a:blip r:embed="rId7">
            <a:alphaModFix/>
          </a:blip>
          <a:srcRect b="33587" l="34117" r="33343" t="33202"/>
          <a:stretch/>
        </p:blipFill>
        <p:spPr>
          <a:xfrm>
            <a:off x="1187550" y="2751575"/>
            <a:ext cx="1148251" cy="1171851"/>
          </a:xfrm>
          <a:prstGeom prst="rect">
            <a:avLst/>
          </a:prstGeom>
          <a:noFill/>
          <a:ln>
            <a:noFill/>
          </a:ln>
        </p:spPr>
      </p:pic>
      <p:pic>
        <p:nvPicPr>
          <p:cNvPr id="215" name="Google Shape;215;p25"/>
          <p:cNvPicPr preferRelativeResize="0"/>
          <p:nvPr/>
        </p:nvPicPr>
        <p:blipFill rotWithShape="1">
          <a:blip r:embed="rId6">
            <a:alphaModFix/>
          </a:blip>
          <a:srcRect b="35684" l="35681" r="35684" t="35681"/>
          <a:stretch/>
        </p:blipFill>
        <p:spPr>
          <a:xfrm>
            <a:off x="5220879" y="2908050"/>
            <a:ext cx="912300" cy="912300"/>
          </a:xfrm>
          <a:prstGeom prst="ellipse">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26"/>
          <p:cNvSpPr txBox="1"/>
          <p:nvPr/>
        </p:nvSpPr>
        <p:spPr>
          <a:xfrm>
            <a:off x="288300" y="313875"/>
            <a:ext cx="8475600" cy="800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fr-CA" sz="4000">
                <a:solidFill>
                  <a:srgbClr val="21BFDA"/>
                </a:solidFill>
                <a:latin typeface="Calibri"/>
                <a:ea typeface="Calibri"/>
                <a:cs typeface="Calibri"/>
                <a:sym typeface="Calibri"/>
              </a:rPr>
              <a:t>Les charges de programmes</a:t>
            </a:r>
            <a:endParaRPr sz="4000">
              <a:solidFill>
                <a:srgbClr val="21BFDA"/>
              </a:solidFill>
            </a:endParaRPr>
          </a:p>
        </p:txBody>
      </p:sp>
      <p:sp>
        <p:nvSpPr>
          <p:cNvPr id="221" name="Google Shape;221;p26"/>
          <p:cNvSpPr txBox="1"/>
          <p:nvPr/>
        </p:nvSpPr>
        <p:spPr>
          <a:xfrm>
            <a:off x="334200" y="1169875"/>
            <a:ext cx="8429700" cy="953700"/>
          </a:xfrm>
          <a:prstGeom prst="rect">
            <a:avLst/>
          </a:prstGeom>
          <a:noFill/>
          <a:ln>
            <a:noFill/>
          </a:ln>
        </p:spPr>
        <p:txBody>
          <a:bodyPr anchorCtr="0" anchor="t" bIns="45700" lIns="91425" spcFirstLastPara="1" rIns="91425" wrap="square" tIns="45700">
            <a:noAutofit/>
          </a:bodyPr>
          <a:lstStyle/>
          <a:p>
            <a:pPr indent="0" lvl="0" marL="0" rtl="0" algn="just">
              <a:spcBef>
                <a:spcPts val="0"/>
              </a:spcBef>
              <a:spcAft>
                <a:spcPts val="0"/>
              </a:spcAft>
              <a:buClr>
                <a:schemeClr val="dk1"/>
              </a:buClr>
              <a:buSzPts val="2400"/>
              <a:buFont typeface="Arial"/>
              <a:buNone/>
            </a:pPr>
            <a:r>
              <a:rPr lang="fr-CA" sz="1600">
                <a:solidFill>
                  <a:schemeClr val="dk1"/>
                </a:solidFill>
                <a:latin typeface="Calibri"/>
                <a:ea typeface="Calibri"/>
                <a:cs typeface="Calibri"/>
                <a:sym typeface="Calibri"/>
              </a:rPr>
              <a:t>Ces dépenses comprennent les frais de fonctionnement des </a:t>
            </a:r>
            <a:r>
              <a:rPr b="1" lang="fr-CA" sz="1600">
                <a:solidFill>
                  <a:schemeClr val="dk1"/>
                </a:solidFill>
                <a:latin typeface="Calibri"/>
                <a:ea typeface="Calibri"/>
                <a:cs typeface="Calibri"/>
                <a:sym typeface="Calibri"/>
              </a:rPr>
              <a:t>206 instances fédérales</a:t>
            </a:r>
            <a:r>
              <a:rPr lang="fr-CA" sz="1600">
                <a:solidFill>
                  <a:schemeClr val="dk1"/>
                </a:solidFill>
                <a:latin typeface="Calibri"/>
                <a:ea typeface="Calibri"/>
                <a:cs typeface="Calibri"/>
                <a:sym typeface="Calibri"/>
              </a:rPr>
              <a:t>, y compris les ministères, les organismes et les sociétés d'État, qui fournissent des programmes et des services. </a:t>
            </a:r>
            <a:endParaRPr sz="1600">
              <a:solidFill>
                <a:schemeClr val="dk1"/>
              </a:solidFill>
              <a:latin typeface="Calibri"/>
              <a:ea typeface="Calibri"/>
              <a:cs typeface="Calibri"/>
              <a:sym typeface="Calibri"/>
            </a:endParaRPr>
          </a:p>
        </p:txBody>
      </p:sp>
      <p:sp>
        <p:nvSpPr>
          <p:cNvPr id="222" name="Google Shape;222;p26"/>
          <p:cNvSpPr/>
          <p:nvPr/>
        </p:nvSpPr>
        <p:spPr>
          <a:xfrm>
            <a:off x="0" y="0"/>
            <a:ext cx="9144000" cy="173400"/>
          </a:xfrm>
          <a:prstGeom prst="rect">
            <a:avLst/>
          </a:prstGeom>
          <a:solidFill>
            <a:srgbClr val="B8D43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223" name="Google Shape;223;p26"/>
          <p:cNvPicPr preferRelativeResize="0"/>
          <p:nvPr/>
        </p:nvPicPr>
        <p:blipFill rotWithShape="1">
          <a:blip r:embed="rId3">
            <a:alphaModFix/>
          </a:blip>
          <a:srcRect b="26083" l="13669" r="7360" t="27994"/>
          <a:stretch/>
        </p:blipFill>
        <p:spPr>
          <a:xfrm>
            <a:off x="625587" y="2123575"/>
            <a:ext cx="2464559" cy="953700"/>
          </a:xfrm>
          <a:prstGeom prst="rect">
            <a:avLst/>
          </a:prstGeom>
          <a:noFill/>
          <a:ln>
            <a:noFill/>
          </a:ln>
        </p:spPr>
      </p:pic>
      <p:pic>
        <p:nvPicPr>
          <p:cNvPr id="224" name="Google Shape;224;p26"/>
          <p:cNvPicPr preferRelativeResize="0"/>
          <p:nvPr/>
        </p:nvPicPr>
        <p:blipFill rotWithShape="1">
          <a:blip r:embed="rId4">
            <a:alphaModFix/>
          </a:blip>
          <a:srcRect b="0" l="0" r="0" t="0"/>
          <a:stretch/>
        </p:blipFill>
        <p:spPr>
          <a:xfrm>
            <a:off x="625600" y="3517475"/>
            <a:ext cx="2360200" cy="1142800"/>
          </a:xfrm>
          <a:prstGeom prst="rect">
            <a:avLst/>
          </a:prstGeom>
          <a:noFill/>
          <a:ln>
            <a:noFill/>
          </a:ln>
        </p:spPr>
      </p:pic>
      <p:pic>
        <p:nvPicPr>
          <p:cNvPr id="225" name="Google Shape;225;p26"/>
          <p:cNvPicPr preferRelativeResize="0"/>
          <p:nvPr/>
        </p:nvPicPr>
        <p:blipFill>
          <a:blip r:embed="rId5">
            <a:alphaModFix/>
          </a:blip>
          <a:stretch>
            <a:fillRect/>
          </a:stretch>
        </p:blipFill>
        <p:spPr>
          <a:xfrm>
            <a:off x="3250325" y="2993000"/>
            <a:ext cx="2222625" cy="1700308"/>
          </a:xfrm>
          <a:prstGeom prst="rect">
            <a:avLst/>
          </a:prstGeom>
          <a:noFill/>
          <a:ln>
            <a:noFill/>
          </a:ln>
        </p:spPr>
      </p:pic>
      <p:pic>
        <p:nvPicPr>
          <p:cNvPr id="226" name="Google Shape;226;p26"/>
          <p:cNvPicPr preferRelativeResize="0"/>
          <p:nvPr/>
        </p:nvPicPr>
        <p:blipFill>
          <a:blip r:embed="rId6">
            <a:alphaModFix/>
          </a:blip>
          <a:stretch>
            <a:fillRect/>
          </a:stretch>
        </p:blipFill>
        <p:spPr>
          <a:xfrm>
            <a:off x="4357725" y="2123563"/>
            <a:ext cx="4126326" cy="756498"/>
          </a:xfrm>
          <a:prstGeom prst="rect">
            <a:avLst/>
          </a:prstGeom>
          <a:noFill/>
          <a:ln>
            <a:noFill/>
          </a:ln>
        </p:spPr>
      </p:pic>
      <p:pic>
        <p:nvPicPr>
          <p:cNvPr id="227" name="Google Shape;227;p26"/>
          <p:cNvPicPr preferRelativeResize="0"/>
          <p:nvPr/>
        </p:nvPicPr>
        <p:blipFill>
          <a:blip r:embed="rId7">
            <a:alphaModFix/>
          </a:blip>
          <a:stretch>
            <a:fillRect/>
          </a:stretch>
        </p:blipFill>
        <p:spPr>
          <a:xfrm>
            <a:off x="6059925" y="3383761"/>
            <a:ext cx="2458472" cy="1276514"/>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27"/>
          <p:cNvSpPr txBox="1"/>
          <p:nvPr>
            <p:ph type="title"/>
          </p:nvPr>
        </p:nvSpPr>
        <p:spPr>
          <a:xfrm>
            <a:off x="311700" y="2926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3000"/>
              <a:buFont typeface="Arial"/>
              <a:buNone/>
            </a:pPr>
            <a:r>
              <a:rPr lang="fr-CA" sz="2400">
                <a:latin typeface="Calibri"/>
                <a:ea typeface="Calibri"/>
                <a:cs typeface="Calibri"/>
                <a:sym typeface="Calibri"/>
              </a:rPr>
              <a:t>Les frais qui doivent être payés sur de l’argent emprunté sont appelés…</a:t>
            </a:r>
            <a:endParaRPr sz="2400">
              <a:latin typeface="Calibri"/>
              <a:ea typeface="Calibri"/>
              <a:cs typeface="Calibri"/>
              <a:sym typeface="Calibri"/>
            </a:endParaRPr>
          </a:p>
        </p:txBody>
      </p:sp>
      <p:sp>
        <p:nvSpPr>
          <p:cNvPr id="233" name="Google Shape;233;p27"/>
          <p:cNvSpPr/>
          <p:nvPr/>
        </p:nvSpPr>
        <p:spPr>
          <a:xfrm>
            <a:off x="0" y="4490975"/>
            <a:ext cx="9144000" cy="652800"/>
          </a:xfrm>
          <a:prstGeom prst="rect">
            <a:avLst/>
          </a:prstGeom>
          <a:solidFill>
            <a:srgbClr val="B8D43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234" name="Google Shape;234;p27"/>
          <p:cNvPicPr preferRelativeResize="0"/>
          <p:nvPr/>
        </p:nvPicPr>
        <p:blipFill>
          <a:blip r:embed="rId3">
            <a:alphaModFix/>
          </a:blip>
          <a:stretch>
            <a:fillRect/>
          </a:stretch>
        </p:blipFill>
        <p:spPr>
          <a:xfrm>
            <a:off x="7499876" y="4623075"/>
            <a:ext cx="1109375" cy="388575"/>
          </a:xfrm>
          <a:prstGeom prst="rect">
            <a:avLst/>
          </a:prstGeom>
          <a:noFill/>
          <a:ln>
            <a:noFill/>
          </a:ln>
        </p:spPr>
      </p:pic>
      <p:pic>
        <p:nvPicPr>
          <p:cNvPr id="235" name="Google Shape;235;p27"/>
          <p:cNvPicPr preferRelativeResize="0"/>
          <p:nvPr/>
        </p:nvPicPr>
        <p:blipFill rotWithShape="1">
          <a:blip r:embed="rId4">
            <a:alphaModFix/>
          </a:blip>
          <a:srcRect b="36080" l="36080" r="36080" t="36080"/>
          <a:stretch/>
        </p:blipFill>
        <p:spPr>
          <a:xfrm>
            <a:off x="1296378" y="1329125"/>
            <a:ext cx="912300" cy="912300"/>
          </a:xfrm>
          <a:prstGeom prst="ellipse">
            <a:avLst/>
          </a:prstGeom>
          <a:noFill/>
          <a:ln>
            <a:noFill/>
          </a:ln>
        </p:spPr>
      </p:pic>
      <p:pic>
        <p:nvPicPr>
          <p:cNvPr id="236" name="Google Shape;236;p27"/>
          <p:cNvPicPr preferRelativeResize="0"/>
          <p:nvPr/>
        </p:nvPicPr>
        <p:blipFill rotWithShape="1">
          <a:blip r:embed="rId5">
            <a:alphaModFix/>
          </a:blip>
          <a:srcRect b="36080" l="36080" r="36080" t="36080"/>
          <a:stretch/>
        </p:blipFill>
        <p:spPr>
          <a:xfrm>
            <a:off x="5220879" y="1325113"/>
            <a:ext cx="912300" cy="912300"/>
          </a:xfrm>
          <a:prstGeom prst="ellipse">
            <a:avLst/>
          </a:prstGeom>
          <a:noFill/>
          <a:ln>
            <a:noFill/>
          </a:ln>
        </p:spPr>
      </p:pic>
      <p:sp>
        <p:nvSpPr>
          <p:cNvPr id="237" name="Google Shape;237;p27"/>
          <p:cNvSpPr txBox="1"/>
          <p:nvPr/>
        </p:nvSpPr>
        <p:spPr>
          <a:xfrm>
            <a:off x="2375125" y="1596525"/>
            <a:ext cx="2579700" cy="35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sz="2200">
                <a:solidFill>
                  <a:schemeClr val="dk1"/>
                </a:solidFill>
                <a:latin typeface="Calibri"/>
                <a:ea typeface="Calibri"/>
                <a:cs typeface="Calibri"/>
                <a:sym typeface="Calibri"/>
              </a:rPr>
              <a:t>les impôts sur la dette.</a:t>
            </a:r>
            <a:endParaRPr sz="2200">
              <a:solidFill>
                <a:schemeClr val="dk1"/>
              </a:solidFill>
              <a:latin typeface="Calibri"/>
              <a:ea typeface="Calibri"/>
              <a:cs typeface="Calibri"/>
              <a:sym typeface="Calibri"/>
            </a:endParaRPr>
          </a:p>
        </p:txBody>
      </p:sp>
      <p:sp>
        <p:nvSpPr>
          <p:cNvPr id="238" name="Google Shape;238;p27"/>
          <p:cNvSpPr txBox="1"/>
          <p:nvPr/>
        </p:nvSpPr>
        <p:spPr>
          <a:xfrm>
            <a:off x="2375125" y="3125250"/>
            <a:ext cx="2579700" cy="35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sz="2200">
                <a:solidFill>
                  <a:schemeClr val="dk1"/>
                </a:solidFill>
                <a:latin typeface="Calibri"/>
                <a:ea typeface="Calibri"/>
                <a:cs typeface="Calibri"/>
                <a:sym typeface="Calibri"/>
              </a:rPr>
              <a:t>les </a:t>
            </a:r>
            <a:r>
              <a:rPr lang="fr-CA" sz="2200">
                <a:solidFill>
                  <a:schemeClr val="dk1"/>
                </a:solidFill>
                <a:latin typeface="Calibri"/>
                <a:ea typeface="Calibri"/>
                <a:cs typeface="Calibri"/>
                <a:sym typeface="Calibri"/>
              </a:rPr>
              <a:t>remboursements</a:t>
            </a:r>
            <a:r>
              <a:rPr lang="fr-CA" sz="2200">
                <a:solidFill>
                  <a:schemeClr val="dk1"/>
                </a:solidFill>
                <a:latin typeface="Calibri"/>
                <a:ea typeface="Calibri"/>
                <a:cs typeface="Calibri"/>
                <a:sym typeface="Calibri"/>
              </a:rPr>
              <a:t> de la dette.</a:t>
            </a:r>
            <a:endParaRPr sz="2200">
              <a:solidFill>
                <a:schemeClr val="dk1"/>
              </a:solidFill>
              <a:latin typeface="Calibri"/>
              <a:ea typeface="Calibri"/>
              <a:cs typeface="Calibri"/>
              <a:sym typeface="Calibri"/>
            </a:endParaRPr>
          </a:p>
        </p:txBody>
      </p:sp>
      <p:sp>
        <p:nvSpPr>
          <p:cNvPr id="239" name="Google Shape;239;p27"/>
          <p:cNvSpPr txBox="1"/>
          <p:nvPr/>
        </p:nvSpPr>
        <p:spPr>
          <a:xfrm>
            <a:off x="6266225" y="1596525"/>
            <a:ext cx="2392800" cy="35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sz="2200">
                <a:solidFill>
                  <a:schemeClr val="dk1"/>
                </a:solidFill>
                <a:latin typeface="Calibri"/>
                <a:ea typeface="Calibri"/>
                <a:cs typeface="Calibri"/>
                <a:sym typeface="Calibri"/>
              </a:rPr>
              <a:t>les intérêts.</a:t>
            </a:r>
            <a:endParaRPr b="1" sz="2200">
              <a:solidFill>
                <a:schemeClr val="dk1"/>
              </a:solidFill>
              <a:latin typeface="Calibri"/>
              <a:ea typeface="Calibri"/>
              <a:cs typeface="Calibri"/>
              <a:sym typeface="Calibri"/>
            </a:endParaRPr>
          </a:p>
        </p:txBody>
      </p:sp>
      <p:sp>
        <p:nvSpPr>
          <p:cNvPr id="240" name="Google Shape;240;p27"/>
          <p:cNvSpPr txBox="1"/>
          <p:nvPr/>
        </p:nvSpPr>
        <p:spPr>
          <a:xfrm>
            <a:off x="6266225" y="3125250"/>
            <a:ext cx="2392800" cy="35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sz="2200">
                <a:solidFill>
                  <a:schemeClr val="dk1"/>
                </a:solidFill>
                <a:latin typeface="Calibri"/>
                <a:ea typeface="Calibri"/>
                <a:cs typeface="Calibri"/>
                <a:sym typeface="Calibri"/>
              </a:rPr>
              <a:t>les tarifs.</a:t>
            </a:r>
            <a:endParaRPr sz="2200">
              <a:solidFill>
                <a:schemeClr val="dk1"/>
              </a:solidFill>
              <a:latin typeface="Calibri"/>
              <a:ea typeface="Calibri"/>
              <a:cs typeface="Calibri"/>
              <a:sym typeface="Calibri"/>
            </a:endParaRPr>
          </a:p>
        </p:txBody>
      </p:sp>
      <p:pic>
        <p:nvPicPr>
          <p:cNvPr id="241" name="Google Shape;241;p27"/>
          <p:cNvPicPr preferRelativeResize="0"/>
          <p:nvPr/>
        </p:nvPicPr>
        <p:blipFill rotWithShape="1">
          <a:blip r:embed="rId6">
            <a:alphaModFix/>
          </a:blip>
          <a:srcRect b="35684" l="35681" r="35684" t="35681"/>
          <a:stretch/>
        </p:blipFill>
        <p:spPr>
          <a:xfrm>
            <a:off x="5220879" y="2908050"/>
            <a:ext cx="912300" cy="912300"/>
          </a:xfrm>
          <a:prstGeom prst="ellipse">
            <a:avLst/>
          </a:prstGeom>
          <a:noFill/>
          <a:ln>
            <a:noFill/>
          </a:ln>
        </p:spPr>
      </p:pic>
      <p:pic>
        <p:nvPicPr>
          <p:cNvPr id="242" name="Google Shape;242;p27"/>
          <p:cNvPicPr preferRelativeResize="0"/>
          <p:nvPr/>
        </p:nvPicPr>
        <p:blipFill rotWithShape="1">
          <a:blip r:embed="rId7">
            <a:alphaModFix/>
          </a:blip>
          <a:srcRect b="36521" l="35980" r="36177" t="35650"/>
          <a:stretch/>
        </p:blipFill>
        <p:spPr>
          <a:xfrm>
            <a:off x="1296363" y="2910050"/>
            <a:ext cx="912300" cy="912300"/>
          </a:xfrm>
          <a:prstGeom prst="ellipse">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p28"/>
          <p:cNvSpPr txBox="1"/>
          <p:nvPr>
            <p:ph type="title"/>
          </p:nvPr>
        </p:nvSpPr>
        <p:spPr>
          <a:xfrm>
            <a:off x="311700" y="2926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3000"/>
              <a:buFont typeface="Arial"/>
              <a:buNone/>
            </a:pPr>
            <a:r>
              <a:rPr lang="fr-CA" sz="2400">
                <a:latin typeface="Calibri"/>
                <a:ea typeface="Calibri"/>
                <a:cs typeface="Calibri"/>
                <a:sym typeface="Calibri"/>
              </a:rPr>
              <a:t>Les frais qui doivent être payés sur de l’argent emprunté sont appelés…</a:t>
            </a:r>
            <a:endParaRPr sz="2400">
              <a:latin typeface="Calibri"/>
              <a:ea typeface="Calibri"/>
              <a:cs typeface="Calibri"/>
              <a:sym typeface="Calibri"/>
            </a:endParaRPr>
          </a:p>
        </p:txBody>
      </p:sp>
      <p:sp>
        <p:nvSpPr>
          <p:cNvPr id="248" name="Google Shape;248;p28"/>
          <p:cNvSpPr/>
          <p:nvPr/>
        </p:nvSpPr>
        <p:spPr>
          <a:xfrm>
            <a:off x="0" y="4490975"/>
            <a:ext cx="9144000" cy="652800"/>
          </a:xfrm>
          <a:prstGeom prst="rect">
            <a:avLst/>
          </a:prstGeom>
          <a:solidFill>
            <a:srgbClr val="B8D43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249" name="Google Shape;249;p28"/>
          <p:cNvPicPr preferRelativeResize="0"/>
          <p:nvPr/>
        </p:nvPicPr>
        <p:blipFill>
          <a:blip r:embed="rId3">
            <a:alphaModFix/>
          </a:blip>
          <a:stretch>
            <a:fillRect/>
          </a:stretch>
        </p:blipFill>
        <p:spPr>
          <a:xfrm>
            <a:off x="7499876" y="4623075"/>
            <a:ext cx="1109375" cy="388575"/>
          </a:xfrm>
          <a:prstGeom prst="rect">
            <a:avLst/>
          </a:prstGeom>
          <a:noFill/>
          <a:ln>
            <a:noFill/>
          </a:ln>
        </p:spPr>
      </p:pic>
      <p:pic>
        <p:nvPicPr>
          <p:cNvPr id="250" name="Google Shape;250;p28"/>
          <p:cNvPicPr preferRelativeResize="0"/>
          <p:nvPr/>
        </p:nvPicPr>
        <p:blipFill rotWithShape="1">
          <a:blip r:embed="rId4">
            <a:alphaModFix/>
          </a:blip>
          <a:srcRect b="36080" l="36080" r="36080" t="36080"/>
          <a:stretch/>
        </p:blipFill>
        <p:spPr>
          <a:xfrm>
            <a:off x="1296378" y="1329125"/>
            <a:ext cx="912300" cy="912300"/>
          </a:xfrm>
          <a:prstGeom prst="ellipse">
            <a:avLst/>
          </a:prstGeom>
          <a:noFill/>
          <a:ln>
            <a:noFill/>
          </a:ln>
        </p:spPr>
      </p:pic>
      <p:pic>
        <p:nvPicPr>
          <p:cNvPr id="251" name="Google Shape;251;p28"/>
          <p:cNvPicPr preferRelativeResize="0"/>
          <p:nvPr/>
        </p:nvPicPr>
        <p:blipFill rotWithShape="1">
          <a:blip r:embed="rId5">
            <a:alphaModFix/>
          </a:blip>
          <a:srcRect b="36080" l="36080" r="36080" t="36080"/>
          <a:stretch/>
        </p:blipFill>
        <p:spPr>
          <a:xfrm>
            <a:off x="5220879" y="1325113"/>
            <a:ext cx="912300" cy="912300"/>
          </a:xfrm>
          <a:prstGeom prst="ellipse">
            <a:avLst/>
          </a:prstGeom>
          <a:noFill/>
          <a:ln>
            <a:noFill/>
          </a:ln>
        </p:spPr>
      </p:pic>
      <p:sp>
        <p:nvSpPr>
          <p:cNvPr id="252" name="Google Shape;252;p28"/>
          <p:cNvSpPr txBox="1"/>
          <p:nvPr/>
        </p:nvSpPr>
        <p:spPr>
          <a:xfrm>
            <a:off x="2375125" y="1596525"/>
            <a:ext cx="2579700" cy="35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sz="2200">
                <a:solidFill>
                  <a:schemeClr val="dk1"/>
                </a:solidFill>
                <a:latin typeface="Calibri"/>
                <a:ea typeface="Calibri"/>
                <a:cs typeface="Calibri"/>
                <a:sym typeface="Calibri"/>
              </a:rPr>
              <a:t>les impôts sur la dette.</a:t>
            </a:r>
            <a:endParaRPr sz="2200">
              <a:solidFill>
                <a:schemeClr val="dk1"/>
              </a:solidFill>
              <a:latin typeface="Calibri"/>
              <a:ea typeface="Calibri"/>
              <a:cs typeface="Calibri"/>
              <a:sym typeface="Calibri"/>
            </a:endParaRPr>
          </a:p>
        </p:txBody>
      </p:sp>
      <p:sp>
        <p:nvSpPr>
          <p:cNvPr id="253" name="Google Shape;253;p28"/>
          <p:cNvSpPr txBox="1"/>
          <p:nvPr/>
        </p:nvSpPr>
        <p:spPr>
          <a:xfrm>
            <a:off x="2375125" y="3125250"/>
            <a:ext cx="2579700" cy="35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sz="2200">
                <a:solidFill>
                  <a:schemeClr val="dk1"/>
                </a:solidFill>
                <a:latin typeface="Calibri"/>
                <a:ea typeface="Calibri"/>
                <a:cs typeface="Calibri"/>
                <a:sym typeface="Calibri"/>
              </a:rPr>
              <a:t>les remboursements de la dette.</a:t>
            </a:r>
            <a:endParaRPr sz="2200">
              <a:solidFill>
                <a:schemeClr val="dk1"/>
              </a:solidFill>
              <a:latin typeface="Calibri"/>
              <a:ea typeface="Calibri"/>
              <a:cs typeface="Calibri"/>
              <a:sym typeface="Calibri"/>
            </a:endParaRPr>
          </a:p>
        </p:txBody>
      </p:sp>
      <p:sp>
        <p:nvSpPr>
          <p:cNvPr id="254" name="Google Shape;254;p28"/>
          <p:cNvSpPr txBox="1"/>
          <p:nvPr/>
        </p:nvSpPr>
        <p:spPr>
          <a:xfrm>
            <a:off x="6266225" y="1596525"/>
            <a:ext cx="2392800" cy="35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sz="2200">
                <a:solidFill>
                  <a:schemeClr val="dk1"/>
                </a:solidFill>
                <a:latin typeface="Calibri"/>
                <a:ea typeface="Calibri"/>
                <a:cs typeface="Calibri"/>
                <a:sym typeface="Calibri"/>
              </a:rPr>
              <a:t>les intérêts.</a:t>
            </a:r>
            <a:endParaRPr b="1" sz="2200">
              <a:solidFill>
                <a:schemeClr val="dk1"/>
              </a:solidFill>
              <a:latin typeface="Calibri"/>
              <a:ea typeface="Calibri"/>
              <a:cs typeface="Calibri"/>
              <a:sym typeface="Calibri"/>
            </a:endParaRPr>
          </a:p>
        </p:txBody>
      </p:sp>
      <p:sp>
        <p:nvSpPr>
          <p:cNvPr id="255" name="Google Shape;255;p28"/>
          <p:cNvSpPr txBox="1"/>
          <p:nvPr/>
        </p:nvSpPr>
        <p:spPr>
          <a:xfrm>
            <a:off x="6266225" y="3125250"/>
            <a:ext cx="2392800" cy="35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sz="2200">
                <a:solidFill>
                  <a:schemeClr val="dk1"/>
                </a:solidFill>
                <a:latin typeface="Calibri"/>
                <a:ea typeface="Calibri"/>
                <a:cs typeface="Calibri"/>
                <a:sym typeface="Calibri"/>
              </a:rPr>
              <a:t>les tarifs.</a:t>
            </a:r>
            <a:endParaRPr sz="2200">
              <a:solidFill>
                <a:schemeClr val="dk1"/>
              </a:solidFill>
              <a:latin typeface="Calibri"/>
              <a:ea typeface="Calibri"/>
              <a:cs typeface="Calibri"/>
              <a:sym typeface="Calibri"/>
            </a:endParaRPr>
          </a:p>
        </p:txBody>
      </p:sp>
      <p:pic>
        <p:nvPicPr>
          <p:cNvPr id="256" name="Google Shape;256;p28"/>
          <p:cNvPicPr preferRelativeResize="0"/>
          <p:nvPr/>
        </p:nvPicPr>
        <p:blipFill rotWithShape="1">
          <a:blip r:embed="rId6">
            <a:alphaModFix/>
          </a:blip>
          <a:srcRect b="33587" l="34117" r="33343" t="33202"/>
          <a:stretch/>
        </p:blipFill>
        <p:spPr>
          <a:xfrm>
            <a:off x="5117975" y="1233700"/>
            <a:ext cx="1148251" cy="1171851"/>
          </a:xfrm>
          <a:prstGeom prst="rect">
            <a:avLst/>
          </a:prstGeom>
          <a:noFill/>
          <a:ln>
            <a:noFill/>
          </a:ln>
        </p:spPr>
      </p:pic>
      <p:pic>
        <p:nvPicPr>
          <p:cNvPr id="257" name="Google Shape;257;p28"/>
          <p:cNvPicPr preferRelativeResize="0"/>
          <p:nvPr/>
        </p:nvPicPr>
        <p:blipFill rotWithShape="1">
          <a:blip r:embed="rId7">
            <a:alphaModFix/>
          </a:blip>
          <a:srcRect b="35684" l="35681" r="35684" t="35681"/>
          <a:stretch/>
        </p:blipFill>
        <p:spPr>
          <a:xfrm>
            <a:off x="5220879" y="2908050"/>
            <a:ext cx="912300" cy="912300"/>
          </a:xfrm>
          <a:prstGeom prst="ellipse">
            <a:avLst/>
          </a:prstGeom>
          <a:noFill/>
          <a:ln>
            <a:noFill/>
          </a:ln>
        </p:spPr>
      </p:pic>
      <p:pic>
        <p:nvPicPr>
          <p:cNvPr id="258" name="Google Shape;258;p28"/>
          <p:cNvPicPr preferRelativeResize="0"/>
          <p:nvPr/>
        </p:nvPicPr>
        <p:blipFill rotWithShape="1">
          <a:blip r:embed="rId8">
            <a:alphaModFix/>
          </a:blip>
          <a:srcRect b="36521" l="35980" r="36177" t="35650"/>
          <a:stretch/>
        </p:blipFill>
        <p:spPr>
          <a:xfrm>
            <a:off x="1296363" y="2910050"/>
            <a:ext cx="912300" cy="912300"/>
          </a:xfrm>
          <a:prstGeom prst="ellipse">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pic>
        <p:nvPicPr>
          <p:cNvPr id="263" name="Google Shape;263;p29"/>
          <p:cNvPicPr preferRelativeResize="0"/>
          <p:nvPr/>
        </p:nvPicPr>
        <p:blipFill>
          <a:blip r:embed="rId3">
            <a:alphaModFix/>
          </a:blip>
          <a:stretch>
            <a:fillRect/>
          </a:stretch>
        </p:blipFill>
        <p:spPr>
          <a:xfrm>
            <a:off x="3026425" y="1919000"/>
            <a:ext cx="3091149" cy="3091149"/>
          </a:xfrm>
          <a:prstGeom prst="rect">
            <a:avLst/>
          </a:prstGeom>
          <a:noFill/>
          <a:ln>
            <a:noFill/>
          </a:ln>
        </p:spPr>
      </p:pic>
      <p:sp>
        <p:nvSpPr>
          <p:cNvPr id="264" name="Google Shape;264;p29"/>
          <p:cNvSpPr txBox="1"/>
          <p:nvPr/>
        </p:nvSpPr>
        <p:spPr>
          <a:xfrm>
            <a:off x="288300" y="313875"/>
            <a:ext cx="8475600" cy="800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fr-CA" sz="4000">
                <a:solidFill>
                  <a:srgbClr val="21BFDA"/>
                </a:solidFill>
                <a:latin typeface="Calibri"/>
                <a:ea typeface="Calibri"/>
                <a:cs typeface="Calibri"/>
                <a:sym typeface="Calibri"/>
              </a:rPr>
              <a:t>Les intérêts de la dette</a:t>
            </a:r>
            <a:endParaRPr sz="4000">
              <a:solidFill>
                <a:srgbClr val="21BFDA"/>
              </a:solidFill>
            </a:endParaRPr>
          </a:p>
        </p:txBody>
      </p:sp>
      <p:pic>
        <p:nvPicPr>
          <p:cNvPr id="265" name="Google Shape;265;p29"/>
          <p:cNvPicPr preferRelativeResize="0"/>
          <p:nvPr/>
        </p:nvPicPr>
        <p:blipFill rotWithShape="1">
          <a:blip r:embed="rId4">
            <a:alphaModFix/>
          </a:blip>
          <a:srcRect b="0" l="0" r="0" t="0"/>
          <a:stretch/>
        </p:blipFill>
        <p:spPr>
          <a:xfrm>
            <a:off x="6282228" y="4516975"/>
            <a:ext cx="2474375" cy="386000"/>
          </a:xfrm>
          <a:prstGeom prst="rect">
            <a:avLst/>
          </a:prstGeom>
          <a:solidFill>
            <a:srgbClr val="FFFFFF"/>
          </a:solidFill>
          <a:ln>
            <a:noFill/>
          </a:ln>
        </p:spPr>
      </p:pic>
      <p:sp>
        <p:nvSpPr>
          <p:cNvPr id="266" name="Google Shape;266;p29"/>
          <p:cNvSpPr txBox="1"/>
          <p:nvPr/>
        </p:nvSpPr>
        <p:spPr>
          <a:xfrm>
            <a:off x="334200" y="1169875"/>
            <a:ext cx="8422500" cy="3347100"/>
          </a:xfrm>
          <a:prstGeom prst="rect">
            <a:avLst/>
          </a:prstGeom>
          <a:noFill/>
          <a:ln>
            <a:noFill/>
          </a:ln>
        </p:spPr>
        <p:txBody>
          <a:bodyPr anchorCtr="0" anchor="t" bIns="45700" lIns="91425" spcFirstLastPara="1" rIns="91425" wrap="square" tIns="45700">
            <a:noAutofit/>
          </a:bodyPr>
          <a:lstStyle/>
          <a:p>
            <a:pPr indent="0" lvl="0" marL="0" rtl="0" algn="just">
              <a:spcBef>
                <a:spcPts val="1820"/>
              </a:spcBef>
              <a:spcAft>
                <a:spcPts val="0"/>
              </a:spcAft>
              <a:buClr>
                <a:schemeClr val="dk1"/>
              </a:buClr>
              <a:buSzPts val="2600"/>
              <a:buFont typeface="Calibri"/>
              <a:buNone/>
            </a:pPr>
            <a:r>
              <a:rPr lang="fr-CA" sz="1600">
                <a:solidFill>
                  <a:schemeClr val="dk1"/>
                </a:solidFill>
                <a:latin typeface="Calibri"/>
                <a:ea typeface="Calibri"/>
                <a:cs typeface="Calibri"/>
                <a:sym typeface="Calibri"/>
              </a:rPr>
              <a:t>Les intérêts sur la dette forme de dernier grand volet de dépenses du gouvernement. Le gouvernement paie des intérêts sur l'argent emprunté au fil des années et qui n'a pas encore été remboursé.</a:t>
            </a:r>
            <a:endParaRPr sz="1600">
              <a:solidFill>
                <a:schemeClr val="dk1"/>
              </a:solidFill>
              <a:latin typeface="Calibri"/>
              <a:ea typeface="Calibri"/>
              <a:cs typeface="Calibri"/>
              <a:sym typeface="Calibri"/>
            </a:endParaRPr>
          </a:p>
        </p:txBody>
      </p:sp>
      <p:sp>
        <p:nvSpPr>
          <p:cNvPr id="267" name="Google Shape;267;p29"/>
          <p:cNvSpPr/>
          <p:nvPr/>
        </p:nvSpPr>
        <p:spPr>
          <a:xfrm>
            <a:off x="0" y="0"/>
            <a:ext cx="9144000" cy="173400"/>
          </a:xfrm>
          <a:prstGeom prst="rect">
            <a:avLst/>
          </a:prstGeom>
          <a:solidFill>
            <a:srgbClr val="B8D43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graphicFrame>
        <p:nvGraphicFramePr>
          <p:cNvPr id="272" name="Google Shape;272;p30"/>
          <p:cNvGraphicFramePr/>
          <p:nvPr/>
        </p:nvGraphicFramePr>
        <p:xfrm>
          <a:off x="370050" y="1046093"/>
          <a:ext cx="3000000" cy="3000000"/>
        </p:xfrm>
        <a:graphic>
          <a:graphicData uri="http://schemas.openxmlformats.org/drawingml/2006/table">
            <a:tbl>
              <a:tblPr bandRow="1" firstRow="1">
                <a:noFill/>
                <a:tableStyleId>{95040EC9-B9AA-43AD-A34A-FA9F162AEF19}</a:tableStyleId>
              </a:tblPr>
              <a:tblGrid>
                <a:gridCol w="2230375"/>
                <a:gridCol w="3119475"/>
                <a:gridCol w="1530125"/>
                <a:gridCol w="1523925"/>
              </a:tblGrid>
              <a:tr h="215175">
                <a:tc>
                  <a:txBody>
                    <a:bodyPr/>
                    <a:lstStyle/>
                    <a:p>
                      <a:pPr indent="0" lvl="0" marL="0" marR="0" rtl="0" algn="l">
                        <a:lnSpc>
                          <a:spcPct val="100000"/>
                        </a:lnSpc>
                        <a:spcBef>
                          <a:spcPts val="0"/>
                        </a:spcBef>
                        <a:spcAft>
                          <a:spcPts val="0"/>
                        </a:spcAft>
                        <a:buClr>
                          <a:srgbClr val="000000"/>
                        </a:buClr>
                        <a:buFont typeface="Arial"/>
                        <a:buNone/>
                      </a:pPr>
                      <a:r>
                        <a:t/>
                      </a:r>
                      <a:endParaRPr sz="1300" u="none" cap="none" strike="noStrike">
                        <a:solidFill>
                          <a:schemeClr val="dk1"/>
                        </a:solidFill>
                        <a:latin typeface="Calibri"/>
                        <a:ea typeface="Calibri"/>
                        <a:cs typeface="Calibri"/>
                        <a:sym typeface="Calibri"/>
                      </a:endParaRPr>
                    </a:p>
                  </a:txBody>
                  <a:tcPr marT="45725" marB="45725" marR="91450" marL="91450"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rgbClr val="000000"/>
                        </a:buClr>
                        <a:buFont typeface="Arial"/>
                        <a:buNone/>
                      </a:pPr>
                      <a:r>
                        <a:t/>
                      </a:r>
                      <a:endParaRPr sz="1300" u="none" cap="none" strike="noStrike">
                        <a:solidFill>
                          <a:schemeClr val="dk1"/>
                        </a:solidFill>
                        <a:latin typeface="Calibri"/>
                        <a:ea typeface="Calibri"/>
                        <a:cs typeface="Calibri"/>
                        <a:sym typeface="Calibri"/>
                      </a:endParaRPr>
                    </a:p>
                  </a:txBody>
                  <a:tcPr marT="45725" marB="45725" marR="91450" marL="91450" anchor="ctr">
                    <a:lnL cap="flat" cmpd="sng" w="9525">
                      <a:solidFill>
                        <a:schemeClr val="lt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c>
                  <a:txBody>
                    <a:bodyPr/>
                    <a:lstStyle/>
                    <a:p>
                      <a:pPr indent="0" lvl="0" marL="0" marR="0" rtl="0" algn="ctr">
                        <a:lnSpc>
                          <a:spcPct val="100000"/>
                        </a:lnSpc>
                        <a:spcBef>
                          <a:spcPts val="0"/>
                        </a:spcBef>
                        <a:spcAft>
                          <a:spcPts val="0"/>
                        </a:spcAft>
                        <a:buNone/>
                      </a:pPr>
                      <a:r>
                        <a:rPr lang="fr-CA" sz="1300">
                          <a:solidFill>
                            <a:schemeClr val="dk1"/>
                          </a:solidFill>
                          <a:latin typeface="Calibri"/>
                          <a:ea typeface="Calibri"/>
                          <a:cs typeface="Calibri"/>
                          <a:sym typeface="Calibri"/>
                        </a:rPr>
                        <a:t>2023-24</a:t>
                      </a:r>
                      <a:endParaRPr sz="1300" u="none" cap="none" strike="noStrike">
                        <a:solidFill>
                          <a:schemeClr val="dk1"/>
                        </a:solidFill>
                        <a:latin typeface="Calibri"/>
                        <a:ea typeface="Calibri"/>
                        <a:cs typeface="Calibri"/>
                        <a:sym typeface="Calibri"/>
                      </a:endParaRPr>
                    </a:p>
                  </a:txBody>
                  <a:tcPr marT="45725" marB="45725" marR="91450" marL="9145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c>
                  <a:txBody>
                    <a:bodyPr/>
                    <a:lstStyle/>
                    <a:p>
                      <a:pPr indent="0" lvl="0" marL="0" marR="0" rtl="0" algn="ctr">
                        <a:lnSpc>
                          <a:spcPct val="100000"/>
                        </a:lnSpc>
                        <a:spcBef>
                          <a:spcPts val="0"/>
                        </a:spcBef>
                        <a:spcAft>
                          <a:spcPts val="0"/>
                        </a:spcAft>
                        <a:buNone/>
                      </a:pPr>
                      <a:r>
                        <a:rPr lang="fr-CA" sz="1300">
                          <a:solidFill>
                            <a:schemeClr val="dk1"/>
                          </a:solidFill>
                          <a:latin typeface="Calibri"/>
                          <a:ea typeface="Calibri"/>
                          <a:cs typeface="Calibri"/>
                          <a:sym typeface="Calibri"/>
                        </a:rPr>
                        <a:t>2024-25</a:t>
                      </a:r>
                      <a:endParaRPr sz="1300" u="none" cap="none" strike="noStrike">
                        <a:solidFill>
                          <a:schemeClr val="dk1"/>
                        </a:solidFill>
                        <a:latin typeface="Calibri"/>
                        <a:ea typeface="Calibri"/>
                        <a:cs typeface="Calibri"/>
                        <a:sym typeface="Calibri"/>
                      </a:endParaRPr>
                    </a:p>
                  </a:txBody>
                  <a:tcPr marT="45725" marB="45725" marR="91450" marL="9145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r>
              <a:tr h="259300">
                <a:tc rowSpan="3">
                  <a:txBody>
                    <a:bodyPr/>
                    <a:lstStyle/>
                    <a:p>
                      <a:pPr indent="0" lvl="0" marL="57150" marR="0" rtl="0" algn="l">
                        <a:lnSpc>
                          <a:spcPct val="100000"/>
                        </a:lnSpc>
                        <a:spcBef>
                          <a:spcPts val="0"/>
                        </a:spcBef>
                        <a:spcAft>
                          <a:spcPts val="0"/>
                        </a:spcAft>
                        <a:buNone/>
                      </a:pPr>
                      <a:r>
                        <a:rPr b="1" lang="fr-CA" sz="1300">
                          <a:solidFill>
                            <a:schemeClr val="dk1"/>
                          </a:solidFill>
                          <a:latin typeface="Calibri"/>
                          <a:ea typeface="Calibri"/>
                          <a:cs typeface="Calibri"/>
                          <a:sym typeface="Calibri"/>
                        </a:rPr>
                        <a:t>Principaux transferts aux particuliers</a:t>
                      </a:r>
                      <a:endParaRPr sz="1300">
                        <a:solidFill>
                          <a:schemeClr val="dk1"/>
                        </a:solidFill>
                        <a:latin typeface="Calibri"/>
                        <a:ea typeface="Calibri"/>
                        <a:cs typeface="Calibri"/>
                        <a:sym typeface="Calibri"/>
                      </a:endParaRPr>
                    </a:p>
                  </a:txBody>
                  <a:tcPr marT="19050" marB="19050" marR="9525" marL="95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EFEFEF"/>
                    </a:solidFill>
                  </a:tcPr>
                </a:tc>
                <a:tc>
                  <a:txBody>
                    <a:bodyPr/>
                    <a:lstStyle/>
                    <a:p>
                      <a:pPr indent="0" lvl="0" marL="57150" marR="0" rtl="0" algn="l">
                        <a:lnSpc>
                          <a:spcPct val="100000"/>
                        </a:lnSpc>
                        <a:spcBef>
                          <a:spcPts val="0"/>
                        </a:spcBef>
                        <a:spcAft>
                          <a:spcPts val="0"/>
                        </a:spcAft>
                        <a:buNone/>
                      </a:pPr>
                      <a:r>
                        <a:rPr lang="fr-CA" sz="1300">
                          <a:solidFill>
                            <a:schemeClr val="dk1"/>
                          </a:solidFill>
                          <a:latin typeface="Calibri"/>
                          <a:ea typeface="Calibri"/>
                          <a:cs typeface="Calibri"/>
                          <a:sym typeface="Calibri"/>
                        </a:rPr>
                        <a:t>Prestations d’assurance-emploi</a:t>
                      </a:r>
                      <a:endParaRPr sz="1300">
                        <a:solidFill>
                          <a:schemeClr val="dk1"/>
                        </a:solidFill>
                        <a:latin typeface="Calibri"/>
                        <a:ea typeface="Calibri"/>
                        <a:cs typeface="Calibri"/>
                        <a:sym typeface="Calibri"/>
                      </a:endParaRPr>
                    </a:p>
                  </a:txBody>
                  <a:tcPr marT="9525" marB="0" marR="9525" marL="95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Clr>
                          <a:srgbClr val="000000"/>
                        </a:buClr>
                        <a:buSzPts val="1100"/>
                        <a:buFont typeface="Arial"/>
                        <a:buNone/>
                      </a:pPr>
                      <a:r>
                        <a:rPr lang="fr-CA" sz="1300">
                          <a:solidFill>
                            <a:schemeClr val="dk1"/>
                          </a:solidFill>
                          <a:latin typeface="Calibri"/>
                          <a:ea typeface="Calibri"/>
                          <a:cs typeface="Calibri"/>
                          <a:sym typeface="Calibri"/>
                        </a:rPr>
                        <a:t>23,1</a:t>
                      </a:r>
                      <a:endParaRPr sz="1300">
                        <a:solidFill>
                          <a:schemeClr val="dk1"/>
                        </a:solidFill>
                        <a:latin typeface="Calibri"/>
                        <a:ea typeface="Calibri"/>
                        <a:cs typeface="Calibri"/>
                        <a:sym typeface="Calibri"/>
                      </a:endParaRPr>
                    </a:p>
                  </a:txBody>
                  <a:tcPr marT="19050" marB="19050" marR="9525" marL="95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Clr>
                          <a:srgbClr val="000000"/>
                        </a:buClr>
                        <a:buSzPts val="1100"/>
                        <a:buFont typeface="Arial"/>
                        <a:buNone/>
                      </a:pPr>
                      <a:r>
                        <a:rPr lang="fr-CA" sz="1300">
                          <a:solidFill>
                            <a:schemeClr val="dk1"/>
                          </a:solidFill>
                          <a:latin typeface="Calibri"/>
                          <a:ea typeface="Calibri"/>
                          <a:cs typeface="Calibri"/>
                          <a:sym typeface="Calibri"/>
                        </a:rPr>
                        <a:t>27,8</a:t>
                      </a:r>
                      <a:endParaRPr sz="1300">
                        <a:solidFill>
                          <a:schemeClr val="dk1"/>
                        </a:solidFill>
                        <a:latin typeface="Calibri"/>
                        <a:ea typeface="Calibri"/>
                        <a:cs typeface="Calibri"/>
                        <a:sym typeface="Calibri"/>
                      </a:endParaRPr>
                    </a:p>
                  </a:txBody>
                  <a:tcPr marT="19050" marB="19050" marR="9525" marL="95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EFEFEF"/>
                    </a:solidFill>
                  </a:tcPr>
                </a:tc>
              </a:tr>
              <a:tr h="100000">
                <a:tc vMerge="1"/>
                <a:tc>
                  <a:txBody>
                    <a:bodyPr/>
                    <a:lstStyle/>
                    <a:p>
                      <a:pPr indent="0" lvl="0" marL="57150" marR="0" rtl="0" algn="l">
                        <a:lnSpc>
                          <a:spcPct val="100000"/>
                        </a:lnSpc>
                        <a:spcBef>
                          <a:spcPts val="0"/>
                        </a:spcBef>
                        <a:spcAft>
                          <a:spcPts val="0"/>
                        </a:spcAft>
                        <a:buNone/>
                      </a:pPr>
                      <a:r>
                        <a:rPr lang="fr-CA" sz="1300">
                          <a:solidFill>
                            <a:schemeClr val="dk1"/>
                          </a:solidFill>
                          <a:latin typeface="Calibri"/>
                          <a:ea typeface="Calibri"/>
                          <a:cs typeface="Calibri"/>
                          <a:sym typeface="Calibri"/>
                        </a:rPr>
                        <a:t>Allocation canadienne pour enfants</a:t>
                      </a:r>
                      <a:endParaRPr sz="1300">
                        <a:solidFill>
                          <a:schemeClr val="dk1"/>
                        </a:solidFill>
                        <a:latin typeface="Calibri"/>
                        <a:ea typeface="Calibri"/>
                        <a:cs typeface="Calibri"/>
                        <a:sym typeface="Calibri"/>
                      </a:endParaRPr>
                    </a:p>
                  </a:txBody>
                  <a:tcPr marT="9525" marB="0" marR="9525" marL="95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Clr>
                          <a:srgbClr val="000000"/>
                        </a:buClr>
                        <a:buSzPts val="1100"/>
                        <a:buFont typeface="Arial"/>
                        <a:buNone/>
                      </a:pPr>
                      <a:r>
                        <a:rPr lang="fr-CA" sz="1300">
                          <a:solidFill>
                            <a:schemeClr val="dk1"/>
                          </a:solidFill>
                          <a:latin typeface="Calibri"/>
                          <a:ea typeface="Calibri"/>
                          <a:cs typeface="Calibri"/>
                          <a:sym typeface="Calibri"/>
                        </a:rPr>
                        <a:t>26,3</a:t>
                      </a:r>
                      <a:endParaRPr sz="1300">
                        <a:solidFill>
                          <a:schemeClr val="dk1"/>
                        </a:solidFill>
                        <a:latin typeface="Calibri"/>
                        <a:ea typeface="Calibri"/>
                        <a:cs typeface="Calibri"/>
                        <a:sym typeface="Calibri"/>
                      </a:endParaRPr>
                    </a:p>
                  </a:txBody>
                  <a:tcPr marT="19050" marB="19050" marR="9525" marL="95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Clr>
                          <a:srgbClr val="000000"/>
                        </a:buClr>
                        <a:buSzPts val="1100"/>
                        <a:buFont typeface="Arial"/>
                        <a:buNone/>
                      </a:pPr>
                      <a:r>
                        <a:rPr lang="fr-CA" sz="1300">
                          <a:solidFill>
                            <a:schemeClr val="dk1"/>
                          </a:solidFill>
                          <a:latin typeface="Calibri"/>
                          <a:ea typeface="Calibri"/>
                          <a:cs typeface="Calibri"/>
                          <a:sym typeface="Calibri"/>
                        </a:rPr>
                        <a:t>28,2</a:t>
                      </a:r>
                      <a:endParaRPr sz="1300">
                        <a:solidFill>
                          <a:schemeClr val="dk1"/>
                        </a:solidFill>
                        <a:latin typeface="Calibri"/>
                        <a:ea typeface="Calibri"/>
                        <a:cs typeface="Calibri"/>
                        <a:sym typeface="Calibri"/>
                      </a:endParaRPr>
                    </a:p>
                  </a:txBody>
                  <a:tcPr marT="19050" marB="19050" marR="9525" marL="95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EFEFEF"/>
                    </a:solidFill>
                  </a:tcPr>
                </a:tc>
              </a:tr>
              <a:tr h="100000">
                <a:tc vMerge="1"/>
                <a:tc>
                  <a:txBody>
                    <a:bodyPr/>
                    <a:lstStyle/>
                    <a:p>
                      <a:pPr indent="0" lvl="0" marL="57150" marR="0" rtl="0" algn="l">
                        <a:lnSpc>
                          <a:spcPct val="100000"/>
                        </a:lnSpc>
                        <a:spcBef>
                          <a:spcPts val="0"/>
                        </a:spcBef>
                        <a:spcAft>
                          <a:spcPts val="0"/>
                        </a:spcAft>
                        <a:buNone/>
                      </a:pPr>
                      <a:r>
                        <a:rPr lang="fr-CA" sz="1300">
                          <a:solidFill>
                            <a:schemeClr val="dk1"/>
                          </a:solidFill>
                          <a:latin typeface="Calibri"/>
                          <a:ea typeface="Calibri"/>
                          <a:cs typeface="Calibri"/>
                          <a:sym typeface="Calibri"/>
                        </a:rPr>
                        <a:t>Prestations aux personnes âgées</a:t>
                      </a:r>
                      <a:endParaRPr sz="1300">
                        <a:solidFill>
                          <a:schemeClr val="dk1"/>
                        </a:solidFill>
                        <a:latin typeface="Calibri"/>
                        <a:ea typeface="Calibri"/>
                        <a:cs typeface="Calibri"/>
                        <a:sym typeface="Calibri"/>
                      </a:endParaRPr>
                    </a:p>
                  </a:txBody>
                  <a:tcPr marT="9525" marB="0" marR="9525" marL="95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Clr>
                          <a:srgbClr val="000000"/>
                        </a:buClr>
                        <a:buSzPts val="1100"/>
                        <a:buFont typeface="Arial"/>
                        <a:buNone/>
                      </a:pPr>
                      <a:r>
                        <a:rPr lang="fr-CA" sz="1300">
                          <a:solidFill>
                            <a:schemeClr val="dk1"/>
                          </a:solidFill>
                          <a:latin typeface="Calibri"/>
                          <a:ea typeface="Calibri"/>
                          <a:cs typeface="Calibri"/>
                          <a:sym typeface="Calibri"/>
                        </a:rPr>
                        <a:t>76</a:t>
                      </a:r>
                      <a:endParaRPr sz="1300">
                        <a:solidFill>
                          <a:schemeClr val="dk1"/>
                        </a:solidFill>
                        <a:latin typeface="Calibri"/>
                        <a:ea typeface="Calibri"/>
                        <a:cs typeface="Calibri"/>
                        <a:sym typeface="Calibri"/>
                      </a:endParaRPr>
                    </a:p>
                  </a:txBody>
                  <a:tcPr marT="19050" marB="19050" marR="9525" marL="95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Clr>
                          <a:srgbClr val="000000"/>
                        </a:buClr>
                        <a:buSzPts val="1100"/>
                        <a:buFont typeface="Arial"/>
                        <a:buNone/>
                      </a:pPr>
                      <a:r>
                        <a:rPr lang="fr-CA" sz="1300">
                          <a:solidFill>
                            <a:schemeClr val="dk1"/>
                          </a:solidFill>
                          <a:latin typeface="Calibri"/>
                          <a:ea typeface="Calibri"/>
                          <a:cs typeface="Calibri"/>
                          <a:sym typeface="Calibri"/>
                        </a:rPr>
                        <a:t>80,9</a:t>
                      </a:r>
                      <a:endParaRPr sz="1300">
                        <a:solidFill>
                          <a:schemeClr val="dk1"/>
                        </a:solidFill>
                        <a:latin typeface="Calibri"/>
                        <a:ea typeface="Calibri"/>
                        <a:cs typeface="Calibri"/>
                        <a:sym typeface="Calibri"/>
                      </a:endParaRPr>
                    </a:p>
                  </a:txBody>
                  <a:tcPr marT="19050" marB="19050" marR="9525" marL="95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EFEFEF"/>
                    </a:solidFill>
                  </a:tcPr>
                </a:tc>
              </a:tr>
              <a:tr h="100000">
                <a:tc rowSpan="4">
                  <a:txBody>
                    <a:bodyPr/>
                    <a:lstStyle/>
                    <a:p>
                      <a:pPr indent="0" lvl="0" marL="57150" rtl="0" algn="l">
                        <a:spcBef>
                          <a:spcPts val="0"/>
                        </a:spcBef>
                        <a:spcAft>
                          <a:spcPts val="0"/>
                        </a:spcAft>
                        <a:buNone/>
                      </a:pPr>
                      <a:r>
                        <a:rPr b="1" lang="fr-CA" sz="1300">
                          <a:solidFill>
                            <a:schemeClr val="dk1"/>
                          </a:solidFill>
                          <a:latin typeface="Calibri"/>
                          <a:ea typeface="Calibri"/>
                          <a:cs typeface="Calibri"/>
                          <a:sym typeface="Calibri"/>
                        </a:rPr>
                        <a:t>Principaux transferts aux autres ordres de gouvernement</a:t>
                      </a:r>
                      <a:endParaRPr sz="1300">
                        <a:solidFill>
                          <a:schemeClr val="dk1"/>
                        </a:solidFill>
                        <a:latin typeface="Calibri"/>
                        <a:ea typeface="Calibri"/>
                        <a:cs typeface="Calibri"/>
                        <a:sym typeface="Calibri"/>
                      </a:endParaRPr>
                    </a:p>
                  </a:txBody>
                  <a:tcPr marT="19050" marB="19050" marR="9525" marL="95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c>
                  <a:txBody>
                    <a:bodyPr/>
                    <a:lstStyle/>
                    <a:p>
                      <a:pPr indent="0" lvl="0" marL="57150" marR="0" rtl="0" algn="l">
                        <a:lnSpc>
                          <a:spcPct val="100000"/>
                        </a:lnSpc>
                        <a:spcBef>
                          <a:spcPts val="0"/>
                        </a:spcBef>
                        <a:spcAft>
                          <a:spcPts val="0"/>
                        </a:spcAft>
                        <a:buNone/>
                      </a:pPr>
                      <a:r>
                        <a:rPr lang="fr-CA" sz="1300">
                          <a:solidFill>
                            <a:schemeClr val="dk1"/>
                          </a:solidFill>
                          <a:latin typeface="Calibri"/>
                          <a:ea typeface="Calibri"/>
                          <a:cs typeface="Calibri"/>
                          <a:sym typeface="Calibri"/>
                        </a:rPr>
                        <a:t>Transfert canadien en matière de santé</a:t>
                      </a:r>
                      <a:endParaRPr sz="1300">
                        <a:solidFill>
                          <a:schemeClr val="dk1"/>
                        </a:solidFill>
                        <a:latin typeface="Calibri"/>
                        <a:ea typeface="Calibri"/>
                        <a:cs typeface="Calibri"/>
                        <a:sym typeface="Calibri"/>
                      </a:endParaRPr>
                    </a:p>
                  </a:txBody>
                  <a:tcPr marT="9525" marB="0" marR="9525" marL="95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c>
                  <a:txBody>
                    <a:bodyPr/>
                    <a:lstStyle/>
                    <a:p>
                      <a:pPr indent="0" lvl="0" marL="0" rtl="0" algn="ctr">
                        <a:spcBef>
                          <a:spcPts val="0"/>
                        </a:spcBef>
                        <a:spcAft>
                          <a:spcPts val="0"/>
                        </a:spcAft>
                        <a:buClr>
                          <a:srgbClr val="000000"/>
                        </a:buClr>
                        <a:buSzPts val="1100"/>
                        <a:buFont typeface="Arial"/>
                        <a:buNone/>
                      </a:pPr>
                      <a:r>
                        <a:rPr lang="fr-CA" sz="1300">
                          <a:solidFill>
                            <a:schemeClr val="dk1"/>
                          </a:solidFill>
                          <a:latin typeface="Calibri"/>
                          <a:ea typeface="Calibri"/>
                          <a:cs typeface="Calibri"/>
                          <a:sym typeface="Calibri"/>
                        </a:rPr>
                        <a:t>49,4</a:t>
                      </a:r>
                      <a:endParaRPr sz="1300">
                        <a:solidFill>
                          <a:schemeClr val="dk1"/>
                        </a:solidFill>
                        <a:latin typeface="Calibri"/>
                        <a:ea typeface="Calibri"/>
                        <a:cs typeface="Calibri"/>
                        <a:sym typeface="Calibri"/>
                      </a:endParaRPr>
                    </a:p>
                  </a:txBody>
                  <a:tcPr marT="19050" marB="19050" marR="9525" marL="95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c>
                  <a:txBody>
                    <a:bodyPr/>
                    <a:lstStyle/>
                    <a:p>
                      <a:pPr indent="0" lvl="0" marL="0" rtl="0" algn="ctr">
                        <a:spcBef>
                          <a:spcPts val="0"/>
                        </a:spcBef>
                        <a:spcAft>
                          <a:spcPts val="0"/>
                        </a:spcAft>
                        <a:buClr>
                          <a:srgbClr val="000000"/>
                        </a:buClr>
                        <a:buSzPts val="1100"/>
                        <a:buFont typeface="Arial"/>
                        <a:buNone/>
                      </a:pPr>
                      <a:r>
                        <a:rPr lang="fr-CA" sz="1300">
                          <a:solidFill>
                            <a:schemeClr val="dk1"/>
                          </a:solidFill>
                          <a:latin typeface="Calibri"/>
                          <a:ea typeface="Calibri"/>
                          <a:cs typeface="Calibri"/>
                          <a:sym typeface="Calibri"/>
                        </a:rPr>
                        <a:t>52,1</a:t>
                      </a:r>
                      <a:endParaRPr sz="1300">
                        <a:solidFill>
                          <a:schemeClr val="dk1"/>
                        </a:solidFill>
                        <a:latin typeface="Calibri"/>
                        <a:ea typeface="Calibri"/>
                        <a:cs typeface="Calibri"/>
                        <a:sym typeface="Calibri"/>
                      </a:endParaRPr>
                    </a:p>
                  </a:txBody>
                  <a:tcPr marT="19050" marB="19050" marR="9525" marL="95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r>
              <a:tr h="191175">
                <a:tc vMerge="1"/>
                <a:tc>
                  <a:txBody>
                    <a:bodyPr/>
                    <a:lstStyle/>
                    <a:p>
                      <a:pPr indent="0" lvl="0" marL="57150" marR="0" rtl="0" algn="l">
                        <a:lnSpc>
                          <a:spcPct val="100000"/>
                        </a:lnSpc>
                        <a:spcBef>
                          <a:spcPts val="0"/>
                        </a:spcBef>
                        <a:spcAft>
                          <a:spcPts val="0"/>
                        </a:spcAft>
                        <a:buNone/>
                      </a:pPr>
                      <a:r>
                        <a:rPr lang="fr-CA" sz="1300">
                          <a:solidFill>
                            <a:schemeClr val="dk1"/>
                          </a:solidFill>
                          <a:latin typeface="Calibri"/>
                          <a:ea typeface="Calibri"/>
                          <a:cs typeface="Calibri"/>
                          <a:sym typeface="Calibri"/>
                        </a:rPr>
                        <a:t>Péréquation</a:t>
                      </a:r>
                      <a:endParaRPr sz="1300">
                        <a:solidFill>
                          <a:schemeClr val="dk1"/>
                        </a:solidFill>
                        <a:latin typeface="Calibri"/>
                        <a:ea typeface="Calibri"/>
                        <a:cs typeface="Calibri"/>
                        <a:sym typeface="Calibri"/>
                      </a:endParaRPr>
                    </a:p>
                  </a:txBody>
                  <a:tcPr marT="9525" marB="0" marR="9525" marL="95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c>
                  <a:txBody>
                    <a:bodyPr/>
                    <a:lstStyle/>
                    <a:p>
                      <a:pPr indent="0" lvl="0" marL="0" rtl="0" algn="ctr">
                        <a:spcBef>
                          <a:spcPts val="0"/>
                        </a:spcBef>
                        <a:spcAft>
                          <a:spcPts val="0"/>
                        </a:spcAft>
                        <a:buClr>
                          <a:srgbClr val="000000"/>
                        </a:buClr>
                        <a:buSzPts val="1100"/>
                        <a:buFont typeface="Arial"/>
                        <a:buNone/>
                      </a:pPr>
                      <a:r>
                        <a:rPr lang="fr-CA" sz="1300">
                          <a:solidFill>
                            <a:schemeClr val="dk1"/>
                          </a:solidFill>
                          <a:latin typeface="Calibri"/>
                          <a:ea typeface="Calibri"/>
                          <a:cs typeface="Calibri"/>
                          <a:sym typeface="Calibri"/>
                        </a:rPr>
                        <a:t>24</a:t>
                      </a:r>
                      <a:endParaRPr sz="1300">
                        <a:solidFill>
                          <a:schemeClr val="dk1"/>
                        </a:solidFill>
                        <a:latin typeface="Calibri"/>
                        <a:ea typeface="Calibri"/>
                        <a:cs typeface="Calibri"/>
                        <a:sym typeface="Calibri"/>
                      </a:endParaRPr>
                    </a:p>
                  </a:txBody>
                  <a:tcPr marT="19050" marB="19050" marR="9525" marL="95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c>
                  <a:txBody>
                    <a:bodyPr/>
                    <a:lstStyle/>
                    <a:p>
                      <a:pPr indent="0" lvl="0" marL="0" rtl="0" algn="ctr">
                        <a:spcBef>
                          <a:spcPts val="0"/>
                        </a:spcBef>
                        <a:spcAft>
                          <a:spcPts val="0"/>
                        </a:spcAft>
                        <a:buClr>
                          <a:srgbClr val="000000"/>
                        </a:buClr>
                        <a:buSzPts val="1100"/>
                        <a:buFont typeface="Arial"/>
                        <a:buNone/>
                      </a:pPr>
                      <a:r>
                        <a:rPr lang="fr-CA" sz="1300">
                          <a:solidFill>
                            <a:schemeClr val="dk1"/>
                          </a:solidFill>
                          <a:latin typeface="Calibri"/>
                          <a:ea typeface="Calibri"/>
                          <a:cs typeface="Calibri"/>
                          <a:sym typeface="Calibri"/>
                        </a:rPr>
                        <a:t>25,2</a:t>
                      </a:r>
                      <a:endParaRPr sz="1300">
                        <a:solidFill>
                          <a:schemeClr val="dk1"/>
                        </a:solidFill>
                        <a:latin typeface="Calibri"/>
                        <a:ea typeface="Calibri"/>
                        <a:cs typeface="Calibri"/>
                        <a:sym typeface="Calibri"/>
                      </a:endParaRPr>
                    </a:p>
                  </a:txBody>
                  <a:tcPr marT="19050" marB="19050" marR="9525" marL="95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r>
              <a:tr h="193250">
                <a:tc vMerge="1"/>
                <a:tc>
                  <a:txBody>
                    <a:bodyPr/>
                    <a:lstStyle/>
                    <a:p>
                      <a:pPr indent="0" lvl="0" marL="57150" rtl="0" algn="l">
                        <a:spcBef>
                          <a:spcPts val="0"/>
                        </a:spcBef>
                        <a:spcAft>
                          <a:spcPts val="0"/>
                        </a:spcAft>
                        <a:buClr>
                          <a:schemeClr val="dk1"/>
                        </a:buClr>
                        <a:buFont typeface="Arial"/>
                        <a:buNone/>
                      </a:pPr>
                      <a:r>
                        <a:rPr lang="fr-CA" sz="1300">
                          <a:solidFill>
                            <a:schemeClr val="dk1"/>
                          </a:solidFill>
                          <a:latin typeface="Calibri"/>
                          <a:ea typeface="Calibri"/>
                          <a:cs typeface="Calibri"/>
                          <a:sym typeface="Calibri"/>
                        </a:rPr>
                        <a:t>Transfert canadien en matière de programmes sociaux</a:t>
                      </a:r>
                      <a:endParaRPr sz="1300">
                        <a:solidFill>
                          <a:schemeClr val="dk1"/>
                        </a:solidFill>
                        <a:latin typeface="Calibri"/>
                        <a:ea typeface="Calibri"/>
                        <a:cs typeface="Calibri"/>
                        <a:sym typeface="Calibri"/>
                      </a:endParaRPr>
                    </a:p>
                  </a:txBody>
                  <a:tcPr marT="9525" marB="0" marR="9525" marL="95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c>
                  <a:txBody>
                    <a:bodyPr/>
                    <a:lstStyle/>
                    <a:p>
                      <a:pPr indent="0" lvl="0" marL="0" rtl="0" algn="ctr">
                        <a:spcBef>
                          <a:spcPts val="0"/>
                        </a:spcBef>
                        <a:spcAft>
                          <a:spcPts val="0"/>
                        </a:spcAft>
                        <a:buNone/>
                      </a:pPr>
                      <a:r>
                        <a:rPr lang="fr-CA" sz="1300">
                          <a:solidFill>
                            <a:schemeClr val="dk1"/>
                          </a:solidFill>
                          <a:latin typeface="Calibri"/>
                          <a:ea typeface="Calibri"/>
                          <a:cs typeface="Calibri"/>
                          <a:sym typeface="Calibri"/>
                        </a:rPr>
                        <a:t>16,4</a:t>
                      </a:r>
                      <a:endParaRPr sz="1300">
                        <a:solidFill>
                          <a:schemeClr val="dk1"/>
                        </a:solidFill>
                        <a:latin typeface="Calibri"/>
                        <a:ea typeface="Calibri"/>
                        <a:cs typeface="Calibri"/>
                        <a:sym typeface="Calibri"/>
                      </a:endParaRPr>
                    </a:p>
                  </a:txBody>
                  <a:tcPr marT="19050" marB="19050" marR="9525" marL="95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c>
                  <a:txBody>
                    <a:bodyPr/>
                    <a:lstStyle/>
                    <a:p>
                      <a:pPr indent="0" lvl="0" marL="0" rtl="0" algn="ctr">
                        <a:spcBef>
                          <a:spcPts val="0"/>
                        </a:spcBef>
                        <a:spcAft>
                          <a:spcPts val="0"/>
                        </a:spcAft>
                        <a:buNone/>
                      </a:pPr>
                      <a:r>
                        <a:rPr lang="fr-CA" sz="1300">
                          <a:solidFill>
                            <a:schemeClr val="dk1"/>
                          </a:solidFill>
                          <a:latin typeface="Calibri"/>
                          <a:ea typeface="Calibri"/>
                          <a:cs typeface="Calibri"/>
                          <a:sym typeface="Calibri"/>
                        </a:rPr>
                        <a:t>16,9</a:t>
                      </a:r>
                      <a:endParaRPr sz="1300">
                        <a:solidFill>
                          <a:schemeClr val="dk1"/>
                        </a:solidFill>
                        <a:latin typeface="Calibri"/>
                        <a:ea typeface="Calibri"/>
                        <a:cs typeface="Calibri"/>
                        <a:sym typeface="Calibri"/>
                      </a:endParaRPr>
                    </a:p>
                  </a:txBody>
                  <a:tcPr marT="19050" marB="19050" marR="9525" marL="95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r>
              <a:tr h="100000">
                <a:tc vMerge="1"/>
                <a:tc>
                  <a:txBody>
                    <a:bodyPr/>
                    <a:lstStyle/>
                    <a:p>
                      <a:pPr indent="0" lvl="0" marL="57150" rtl="0" algn="l">
                        <a:spcBef>
                          <a:spcPts val="0"/>
                        </a:spcBef>
                        <a:spcAft>
                          <a:spcPts val="0"/>
                        </a:spcAft>
                        <a:buClr>
                          <a:srgbClr val="000000"/>
                        </a:buClr>
                        <a:buFont typeface="Arial"/>
                        <a:buNone/>
                      </a:pPr>
                      <a:r>
                        <a:rPr lang="fr-CA" sz="1300">
                          <a:solidFill>
                            <a:schemeClr val="dk1"/>
                          </a:solidFill>
                          <a:latin typeface="Calibri"/>
                          <a:ea typeface="Calibri"/>
                          <a:cs typeface="Calibri"/>
                          <a:sym typeface="Calibri"/>
                        </a:rPr>
                        <a:t>Système pancanadien d’apprentissage et de garde des jeunes enfants</a:t>
                      </a:r>
                      <a:endParaRPr i="0" sz="1300" u="none" cap="none" strike="noStrike">
                        <a:solidFill>
                          <a:schemeClr val="dk1"/>
                        </a:solidFill>
                        <a:latin typeface="Calibri"/>
                        <a:ea typeface="Calibri"/>
                        <a:cs typeface="Calibri"/>
                        <a:sym typeface="Calibri"/>
                      </a:endParaRPr>
                    </a:p>
                  </a:txBody>
                  <a:tcPr marT="9525" marB="0" marR="9525" marL="95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c>
                  <a:txBody>
                    <a:bodyPr/>
                    <a:lstStyle/>
                    <a:p>
                      <a:pPr indent="0" lvl="0" marL="0" rtl="0" algn="ctr">
                        <a:spcBef>
                          <a:spcPts val="0"/>
                        </a:spcBef>
                        <a:spcAft>
                          <a:spcPts val="0"/>
                        </a:spcAft>
                        <a:buClr>
                          <a:srgbClr val="000000"/>
                        </a:buClr>
                        <a:buSzPts val="1100"/>
                        <a:buFont typeface="Arial"/>
                        <a:buNone/>
                      </a:pPr>
                      <a:r>
                        <a:rPr lang="fr-CA" sz="1300">
                          <a:solidFill>
                            <a:schemeClr val="dk1"/>
                          </a:solidFill>
                          <a:latin typeface="Calibri"/>
                          <a:ea typeface="Calibri"/>
                          <a:cs typeface="Calibri"/>
                          <a:sym typeface="Calibri"/>
                        </a:rPr>
                        <a:t>5,</a:t>
                      </a:r>
                      <a:r>
                        <a:rPr lang="fr-CA" sz="1300">
                          <a:solidFill>
                            <a:schemeClr val="dk1"/>
                          </a:solidFill>
                          <a:latin typeface="Calibri"/>
                          <a:ea typeface="Calibri"/>
                          <a:cs typeface="Calibri"/>
                          <a:sym typeface="Calibri"/>
                        </a:rPr>
                        <a:t>6</a:t>
                      </a:r>
                      <a:endParaRPr sz="1300">
                        <a:solidFill>
                          <a:schemeClr val="dk1"/>
                        </a:solidFill>
                        <a:latin typeface="Calibri"/>
                        <a:ea typeface="Calibri"/>
                        <a:cs typeface="Calibri"/>
                        <a:sym typeface="Calibri"/>
                      </a:endParaRPr>
                    </a:p>
                  </a:txBody>
                  <a:tcPr marT="19050" marB="19050" marR="9525" marL="95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c>
                  <a:txBody>
                    <a:bodyPr/>
                    <a:lstStyle/>
                    <a:p>
                      <a:pPr indent="0" lvl="0" marL="0" rtl="0" algn="ctr">
                        <a:spcBef>
                          <a:spcPts val="0"/>
                        </a:spcBef>
                        <a:spcAft>
                          <a:spcPts val="0"/>
                        </a:spcAft>
                        <a:buClr>
                          <a:srgbClr val="000000"/>
                        </a:buClr>
                        <a:buSzPts val="1100"/>
                        <a:buFont typeface="Arial"/>
                        <a:buNone/>
                      </a:pPr>
                      <a:r>
                        <a:rPr lang="fr-CA" sz="1300">
                          <a:solidFill>
                            <a:schemeClr val="dk1"/>
                          </a:solidFill>
                          <a:latin typeface="Calibri"/>
                          <a:ea typeface="Calibri"/>
                          <a:cs typeface="Calibri"/>
                          <a:sym typeface="Calibri"/>
                        </a:rPr>
                        <a:t>6,6</a:t>
                      </a:r>
                      <a:endParaRPr sz="1300">
                        <a:solidFill>
                          <a:schemeClr val="dk1"/>
                        </a:solidFill>
                        <a:latin typeface="Calibri"/>
                        <a:ea typeface="Calibri"/>
                        <a:cs typeface="Calibri"/>
                        <a:sym typeface="Calibri"/>
                      </a:endParaRPr>
                    </a:p>
                  </a:txBody>
                  <a:tcPr marT="19050" marB="19050" marR="9525" marL="95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r>
              <a:tr h="260750">
                <a:tc rowSpan="2">
                  <a:txBody>
                    <a:bodyPr/>
                    <a:lstStyle/>
                    <a:p>
                      <a:pPr indent="0" lvl="0" marL="57150" rtl="0" algn="l">
                        <a:spcBef>
                          <a:spcPts val="0"/>
                        </a:spcBef>
                        <a:spcAft>
                          <a:spcPts val="0"/>
                        </a:spcAft>
                        <a:buNone/>
                      </a:pPr>
                      <a:r>
                        <a:rPr b="1" lang="fr-CA" sz="1300">
                          <a:solidFill>
                            <a:schemeClr val="dk1"/>
                          </a:solidFill>
                          <a:latin typeface="Calibri"/>
                          <a:ea typeface="Calibri"/>
                          <a:cs typeface="Calibri"/>
                          <a:sym typeface="Calibri"/>
                        </a:rPr>
                        <a:t>Charges de programmes</a:t>
                      </a:r>
                      <a:endParaRPr sz="1300">
                        <a:solidFill>
                          <a:schemeClr val="dk1"/>
                        </a:solidFill>
                        <a:latin typeface="Calibri"/>
                        <a:ea typeface="Calibri"/>
                        <a:cs typeface="Calibri"/>
                        <a:sym typeface="Calibri"/>
                      </a:endParaRPr>
                    </a:p>
                  </a:txBody>
                  <a:tcPr marT="19050" marB="19050" marR="9525" marL="95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3F3F3"/>
                    </a:solidFill>
                  </a:tcPr>
                </a:tc>
                <a:tc>
                  <a:txBody>
                    <a:bodyPr/>
                    <a:lstStyle/>
                    <a:p>
                      <a:pPr indent="0" lvl="0" marL="57150" marR="0" rtl="0" algn="l">
                        <a:lnSpc>
                          <a:spcPct val="100000"/>
                        </a:lnSpc>
                        <a:spcBef>
                          <a:spcPts val="0"/>
                        </a:spcBef>
                        <a:spcAft>
                          <a:spcPts val="0"/>
                        </a:spcAft>
                        <a:buClr>
                          <a:srgbClr val="000000"/>
                        </a:buClr>
                        <a:buSzPts val="1200"/>
                        <a:buFont typeface="Arial"/>
                        <a:buNone/>
                      </a:pPr>
                      <a:r>
                        <a:rPr lang="fr-CA" sz="1300">
                          <a:solidFill>
                            <a:schemeClr val="dk1"/>
                          </a:solidFill>
                          <a:latin typeface="Calibri"/>
                          <a:ea typeface="Calibri"/>
                          <a:cs typeface="Calibri"/>
                          <a:sym typeface="Calibri"/>
                        </a:rPr>
                        <a:t>Autres paiements de transfert</a:t>
                      </a:r>
                      <a:endParaRPr sz="1300">
                        <a:solidFill>
                          <a:schemeClr val="dk1"/>
                        </a:solidFill>
                        <a:latin typeface="Calibri"/>
                        <a:ea typeface="Calibri"/>
                        <a:cs typeface="Calibri"/>
                        <a:sym typeface="Calibri"/>
                      </a:endParaRPr>
                    </a:p>
                  </a:txBody>
                  <a:tcPr marT="9525" marB="0" marR="9525" marL="95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3F3F3"/>
                    </a:solidFill>
                  </a:tcPr>
                </a:tc>
                <a:tc>
                  <a:txBody>
                    <a:bodyPr/>
                    <a:lstStyle/>
                    <a:p>
                      <a:pPr indent="0" lvl="0" marL="0" rtl="0" algn="ctr">
                        <a:spcBef>
                          <a:spcPts val="0"/>
                        </a:spcBef>
                        <a:spcAft>
                          <a:spcPts val="0"/>
                        </a:spcAft>
                        <a:buClr>
                          <a:srgbClr val="000000"/>
                        </a:buClr>
                        <a:buSzPts val="1100"/>
                        <a:buFont typeface="Arial"/>
                        <a:buNone/>
                      </a:pPr>
                      <a:r>
                        <a:rPr lang="fr-CA" sz="1300">
                          <a:solidFill>
                            <a:schemeClr val="dk1"/>
                          </a:solidFill>
                          <a:latin typeface="Calibri"/>
                          <a:ea typeface="Calibri"/>
                          <a:cs typeface="Calibri"/>
                          <a:sym typeface="Calibri"/>
                        </a:rPr>
                        <a:t>96</a:t>
                      </a:r>
                      <a:endParaRPr sz="1300">
                        <a:solidFill>
                          <a:schemeClr val="dk1"/>
                        </a:solidFill>
                        <a:latin typeface="Calibri"/>
                        <a:ea typeface="Calibri"/>
                        <a:cs typeface="Calibri"/>
                        <a:sym typeface="Calibri"/>
                      </a:endParaRPr>
                    </a:p>
                  </a:txBody>
                  <a:tcPr marT="19050" marB="19050" marR="9525" marL="95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3F3F3"/>
                    </a:solidFill>
                  </a:tcPr>
                </a:tc>
                <a:tc>
                  <a:txBody>
                    <a:bodyPr/>
                    <a:lstStyle/>
                    <a:p>
                      <a:pPr indent="0" lvl="0" marL="0" rtl="0" algn="ctr">
                        <a:spcBef>
                          <a:spcPts val="0"/>
                        </a:spcBef>
                        <a:spcAft>
                          <a:spcPts val="0"/>
                        </a:spcAft>
                        <a:buClr>
                          <a:srgbClr val="000000"/>
                        </a:buClr>
                        <a:buSzPts val="1100"/>
                        <a:buFont typeface="Arial"/>
                        <a:buNone/>
                      </a:pPr>
                      <a:r>
                        <a:rPr lang="fr-CA" sz="1300">
                          <a:solidFill>
                            <a:schemeClr val="dk1"/>
                          </a:solidFill>
                          <a:latin typeface="Calibri"/>
                          <a:ea typeface="Calibri"/>
                          <a:cs typeface="Calibri"/>
                          <a:sym typeface="Calibri"/>
                        </a:rPr>
                        <a:t>99,9</a:t>
                      </a:r>
                      <a:endParaRPr sz="1300">
                        <a:solidFill>
                          <a:schemeClr val="dk1"/>
                        </a:solidFill>
                        <a:latin typeface="Calibri"/>
                        <a:ea typeface="Calibri"/>
                        <a:cs typeface="Calibri"/>
                        <a:sym typeface="Calibri"/>
                      </a:endParaRPr>
                    </a:p>
                  </a:txBody>
                  <a:tcPr marT="19050" marB="19050" marR="9525" marL="95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3F3F3"/>
                    </a:solidFill>
                  </a:tcPr>
                </a:tc>
              </a:tr>
              <a:tr h="247000">
                <a:tc vMerge="1"/>
                <a:tc>
                  <a:txBody>
                    <a:bodyPr/>
                    <a:lstStyle/>
                    <a:p>
                      <a:pPr indent="0" lvl="0" marL="57150" marR="0" rtl="0" algn="l">
                        <a:lnSpc>
                          <a:spcPct val="100000"/>
                        </a:lnSpc>
                        <a:spcBef>
                          <a:spcPts val="0"/>
                        </a:spcBef>
                        <a:spcAft>
                          <a:spcPts val="0"/>
                        </a:spcAft>
                        <a:buNone/>
                      </a:pPr>
                      <a:r>
                        <a:rPr lang="fr-CA" sz="1300">
                          <a:solidFill>
                            <a:schemeClr val="dk1"/>
                          </a:solidFill>
                          <a:latin typeface="Calibri"/>
                          <a:ea typeface="Calibri"/>
                          <a:cs typeface="Calibri"/>
                          <a:sym typeface="Calibri"/>
                        </a:rPr>
                        <a:t>Charges de fonctionnement</a:t>
                      </a:r>
                      <a:endParaRPr i="0" sz="1300" u="none" cap="none" strike="noStrike">
                        <a:solidFill>
                          <a:schemeClr val="dk1"/>
                        </a:solidFill>
                        <a:latin typeface="Calibri"/>
                        <a:ea typeface="Calibri"/>
                        <a:cs typeface="Calibri"/>
                        <a:sym typeface="Calibri"/>
                      </a:endParaRPr>
                    </a:p>
                  </a:txBody>
                  <a:tcPr marT="9525" marB="0" marR="9525" marL="95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3F3F3"/>
                    </a:solidFill>
                  </a:tcPr>
                </a:tc>
                <a:tc>
                  <a:txBody>
                    <a:bodyPr/>
                    <a:lstStyle/>
                    <a:p>
                      <a:pPr indent="0" lvl="0" marL="0" rtl="0" algn="ctr">
                        <a:spcBef>
                          <a:spcPts val="0"/>
                        </a:spcBef>
                        <a:spcAft>
                          <a:spcPts val="0"/>
                        </a:spcAft>
                        <a:buClr>
                          <a:srgbClr val="000000"/>
                        </a:buClr>
                        <a:buSzPts val="1100"/>
                        <a:buFont typeface="Arial"/>
                        <a:buNone/>
                      </a:pPr>
                      <a:r>
                        <a:rPr lang="fr-CA" sz="1300">
                          <a:solidFill>
                            <a:schemeClr val="dk1"/>
                          </a:solidFill>
                          <a:latin typeface="Calibri"/>
                          <a:ea typeface="Calibri"/>
                          <a:cs typeface="Calibri"/>
                          <a:sym typeface="Calibri"/>
                        </a:rPr>
                        <a:t>140</a:t>
                      </a:r>
                      <a:endParaRPr sz="1300">
                        <a:solidFill>
                          <a:schemeClr val="dk1"/>
                        </a:solidFill>
                        <a:latin typeface="Calibri"/>
                        <a:ea typeface="Calibri"/>
                        <a:cs typeface="Calibri"/>
                        <a:sym typeface="Calibri"/>
                      </a:endParaRPr>
                    </a:p>
                  </a:txBody>
                  <a:tcPr marT="19050" marB="19050" marR="9525" marL="95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3F3F3"/>
                    </a:solidFill>
                  </a:tcPr>
                </a:tc>
                <a:tc>
                  <a:txBody>
                    <a:bodyPr/>
                    <a:lstStyle/>
                    <a:p>
                      <a:pPr indent="0" lvl="0" marL="0" rtl="0" algn="ctr">
                        <a:spcBef>
                          <a:spcPts val="0"/>
                        </a:spcBef>
                        <a:spcAft>
                          <a:spcPts val="0"/>
                        </a:spcAft>
                        <a:buClr>
                          <a:srgbClr val="000000"/>
                        </a:buClr>
                        <a:buSzPts val="1100"/>
                        <a:buFont typeface="Arial"/>
                        <a:buNone/>
                      </a:pPr>
                      <a:r>
                        <a:rPr lang="fr-CA" sz="1300">
                          <a:solidFill>
                            <a:schemeClr val="dk1"/>
                          </a:solidFill>
                          <a:latin typeface="Calibri"/>
                          <a:ea typeface="Calibri"/>
                          <a:cs typeface="Calibri"/>
                          <a:sym typeface="Calibri"/>
                        </a:rPr>
                        <a:t>129,4</a:t>
                      </a:r>
                      <a:endParaRPr sz="1300">
                        <a:solidFill>
                          <a:schemeClr val="dk1"/>
                        </a:solidFill>
                        <a:latin typeface="Calibri"/>
                        <a:ea typeface="Calibri"/>
                        <a:cs typeface="Calibri"/>
                        <a:sym typeface="Calibri"/>
                      </a:endParaRPr>
                    </a:p>
                  </a:txBody>
                  <a:tcPr marT="19050" marB="19050" marR="9525" marL="95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3F3F3"/>
                    </a:solidFill>
                  </a:tcPr>
                </a:tc>
              </a:tr>
              <a:tr h="100000">
                <a:tc>
                  <a:txBody>
                    <a:bodyPr/>
                    <a:lstStyle/>
                    <a:p>
                      <a:pPr indent="0" lvl="0" marL="57150" marR="0" rtl="0" algn="l">
                        <a:lnSpc>
                          <a:spcPct val="100000"/>
                        </a:lnSpc>
                        <a:spcBef>
                          <a:spcPts val="0"/>
                        </a:spcBef>
                        <a:spcAft>
                          <a:spcPts val="0"/>
                        </a:spcAft>
                        <a:buNone/>
                      </a:pPr>
                      <a:r>
                        <a:rPr b="1" lang="fr-CA" sz="1300">
                          <a:solidFill>
                            <a:schemeClr val="dk1"/>
                          </a:solidFill>
                          <a:latin typeface="Calibri"/>
                          <a:ea typeface="Calibri"/>
                          <a:cs typeface="Calibri"/>
                          <a:sym typeface="Calibri"/>
                        </a:rPr>
                        <a:t>Autres dépenses</a:t>
                      </a:r>
                      <a:endParaRPr b="1" i="0" sz="1300" u="none" cap="none" strike="noStrike">
                        <a:solidFill>
                          <a:schemeClr val="dk1"/>
                        </a:solidFill>
                        <a:latin typeface="Calibri"/>
                        <a:ea typeface="Calibri"/>
                        <a:cs typeface="Calibri"/>
                        <a:sym typeface="Calibri"/>
                      </a:endParaRPr>
                    </a:p>
                  </a:txBody>
                  <a:tcPr marT="19050" marB="19050" marR="9525" marL="95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c>
                  <a:txBody>
                    <a:bodyPr/>
                    <a:lstStyle/>
                    <a:p>
                      <a:pPr indent="57150" lvl="0" marL="0" marR="0" rtl="0" algn="l">
                        <a:lnSpc>
                          <a:spcPct val="100000"/>
                        </a:lnSpc>
                        <a:spcBef>
                          <a:spcPts val="0"/>
                        </a:spcBef>
                        <a:spcAft>
                          <a:spcPts val="0"/>
                        </a:spcAft>
                        <a:buNone/>
                      </a:pPr>
                      <a:r>
                        <a:rPr lang="fr-CA" sz="1300">
                          <a:solidFill>
                            <a:schemeClr val="dk1"/>
                          </a:solidFill>
                          <a:latin typeface="Calibri"/>
                          <a:ea typeface="Calibri"/>
                          <a:cs typeface="Calibri"/>
                          <a:sym typeface="Calibri"/>
                        </a:rPr>
                        <a:t>Frais de la dette publique</a:t>
                      </a:r>
                      <a:endParaRPr sz="1300">
                        <a:solidFill>
                          <a:schemeClr val="dk1"/>
                        </a:solidFill>
                        <a:latin typeface="Calibri"/>
                        <a:ea typeface="Calibri"/>
                        <a:cs typeface="Calibri"/>
                        <a:sym typeface="Calibri"/>
                      </a:endParaRPr>
                    </a:p>
                  </a:txBody>
                  <a:tcPr marT="9525" marB="0" marR="9525" marL="95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c>
                  <a:txBody>
                    <a:bodyPr/>
                    <a:lstStyle/>
                    <a:p>
                      <a:pPr indent="0" lvl="0" marL="0" rtl="0" algn="ctr">
                        <a:spcBef>
                          <a:spcPts val="0"/>
                        </a:spcBef>
                        <a:spcAft>
                          <a:spcPts val="0"/>
                        </a:spcAft>
                        <a:buClr>
                          <a:srgbClr val="000000"/>
                        </a:buClr>
                        <a:buSzPts val="1100"/>
                        <a:buFont typeface="Arial"/>
                        <a:buNone/>
                      </a:pPr>
                      <a:r>
                        <a:rPr lang="fr-CA" sz="1300">
                          <a:solidFill>
                            <a:schemeClr val="dk1"/>
                          </a:solidFill>
                          <a:latin typeface="Calibri"/>
                          <a:ea typeface="Calibri"/>
                          <a:cs typeface="Calibri"/>
                          <a:sym typeface="Calibri"/>
                        </a:rPr>
                        <a:t>47,3</a:t>
                      </a:r>
                      <a:endParaRPr sz="1300">
                        <a:solidFill>
                          <a:schemeClr val="dk1"/>
                        </a:solidFill>
                        <a:latin typeface="Calibri"/>
                        <a:ea typeface="Calibri"/>
                        <a:cs typeface="Calibri"/>
                        <a:sym typeface="Calibri"/>
                      </a:endParaRPr>
                    </a:p>
                  </a:txBody>
                  <a:tcPr marT="19050" marB="19050" marR="9525" marL="95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c>
                  <a:txBody>
                    <a:bodyPr/>
                    <a:lstStyle/>
                    <a:p>
                      <a:pPr indent="0" lvl="0" marL="0" rtl="0" algn="ctr">
                        <a:spcBef>
                          <a:spcPts val="0"/>
                        </a:spcBef>
                        <a:spcAft>
                          <a:spcPts val="0"/>
                        </a:spcAft>
                        <a:buClr>
                          <a:srgbClr val="000000"/>
                        </a:buClr>
                        <a:buSzPts val="1100"/>
                        <a:buFont typeface="Arial"/>
                        <a:buNone/>
                      </a:pPr>
                      <a:r>
                        <a:rPr lang="fr-CA" sz="1300">
                          <a:solidFill>
                            <a:schemeClr val="dk1"/>
                          </a:solidFill>
                          <a:latin typeface="Calibri"/>
                          <a:ea typeface="Calibri"/>
                          <a:cs typeface="Calibri"/>
                          <a:sym typeface="Calibri"/>
                        </a:rPr>
                        <a:t>53,7</a:t>
                      </a:r>
                      <a:endParaRPr sz="1300">
                        <a:solidFill>
                          <a:schemeClr val="dk1"/>
                        </a:solidFill>
                        <a:latin typeface="Calibri"/>
                        <a:ea typeface="Calibri"/>
                        <a:cs typeface="Calibri"/>
                        <a:sym typeface="Calibri"/>
                      </a:endParaRPr>
                    </a:p>
                  </a:txBody>
                  <a:tcPr marT="19050" marB="19050" marR="9525" marL="95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r>
              <a:tr h="202300">
                <a:tc>
                  <a:txBody>
                    <a:bodyPr/>
                    <a:lstStyle/>
                    <a:p>
                      <a:pPr indent="57150" lvl="0" marL="0" marR="0" rtl="0" algn="l">
                        <a:lnSpc>
                          <a:spcPct val="100000"/>
                        </a:lnSpc>
                        <a:spcBef>
                          <a:spcPts val="0"/>
                        </a:spcBef>
                        <a:spcAft>
                          <a:spcPts val="0"/>
                        </a:spcAft>
                        <a:buNone/>
                      </a:pPr>
                      <a:r>
                        <a:rPr b="1" lang="fr-CA" sz="1300">
                          <a:solidFill>
                            <a:schemeClr val="lt1"/>
                          </a:solidFill>
                          <a:latin typeface="Calibri"/>
                          <a:ea typeface="Calibri"/>
                          <a:cs typeface="Calibri"/>
                          <a:sym typeface="Calibri"/>
                        </a:rPr>
                        <a:t>Total des dépenses</a:t>
                      </a:r>
                      <a:endParaRPr sz="1300">
                        <a:solidFill>
                          <a:schemeClr val="lt1"/>
                        </a:solidFill>
                        <a:latin typeface="Calibri"/>
                        <a:ea typeface="Calibri"/>
                        <a:cs typeface="Calibri"/>
                        <a:sym typeface="Calibri"/>
                      </a:endParaRPr>
                    </a:p>
                  </a:txBody>
                  <a:tcPr marT="19050" marB="19050" marR="9525" marL="95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21BFDA"/>
                    </a:solidFill>
                  </a:tcPr>
                </a:tc>
                <a:tc>
                  <a:txBody>
                    <a:bodyPr/>
                    <a:lstStyle/>
                    <a:p>
                      <a:pPr indent="0" lvl="0" marL="0" marR="0" rtl="0" algn="l">
                        <a:lnSpc>
                          <a:spcPct val="100000"/>
                        </a:lnSpc>
                        <a:spcBef>
                          <a:spcPts val="0"/>
                        </a:spcBef>
                        <a:spcAft>
                          <a:spcPts val="0"/>
                        </a:spcAft>
                        <a:buClr>
                          <a:srgbClr val="000000"/>
                        </a:buClr>
                        <a:buFont typeface="Arial"/>
                        <a:buNone/>
                      </a:pPr>
                      <a:r>
                        <a:t/>
                      </a:r>
                      <a:endParaRPr i="0" sz="1300" u="none" cap="none" strike="noStrike">
                        <a:solidFill>
                          <a:schemeClr val="lt1"/>
                        </a:solidFill>
                        <a:latin typeface="Calibri"/>
                        <a:ea typeface="Calibri"/>
                        <a:cs typeface="Calibri"/>
                        <a:sym typeface="Calibri"/>
                      </a:endParaRPr>
                    </a:p>
                  </a:txBody>
                  <a:tcPr marT="9525" marB="0" marR="9525" marL="95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21BFDA"/>
                    </a:solidFill>
                  </a:tcPr>
                </a:tc>
                <a:tc>
                  <a:txBody>
                    <a:bodyPr/>
                    <a:lstStyle/>
                    <a:p>
                      <a:pPr indent="0" lvl="0" marL="0" marR="15556" rtl="0" algn="ctr">
                        <a:lnSpc>
                          <a:spcPct val="100000"/>
                        </a:lnSpc>
                        <a:spcBef>
                          <a:spcPts val="0"/>
                        </a:spcBef>
                        <a:spcAft>
                          <a:spcPts val="0"/>
                        </a:spcAft>
                        <a:buNone/>
                      </a:pPr>
                      <a:r>
                        <a:rPr b="1" lang="fr-CA" sz="1300">
                          <a:solidFill>
                            <a:schemeClr val="lt1"/>
                          </a:solidFill>
                          <a:latin typeface="Calibri"/>
                          <a:ea typeface="Calibri"/>
                          <a:cs typeface="Calibri"/>
                          <a:sym typeface="Calibri"/>
                        </a:rPr>
                        <a:t>513,9</a:t>
                      </a:r>
                      <a:endParaRPr b="1" i="0" sz="1300" u="none" cap="none" strike="noStrike">
                        <a:solidFill>
                          <a:schemeClr val="lt1"/>
                        </a:solidFill>
                        <a:latin typeface="Calibri"/>
                        <a:ea typeface="Calibri"/>
                        <a:cs typeface="Calibri"/>
                        <a:sym typeface="Calibri"/>
                      </a:endParaRPr>
                    </a:p>
                  </a:txBody>
                  <a:tcPr marT="19050" marB="19050" marR="9525" marL="95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21BFDA"/>
                    </a:solidFill>
                  </a:tcPr>
                </a:tc>
                <a:tc>
                  <a:txBody>
                    <a:bodyPr/>
                    <a:lstStyle/>
                    <a:p>
                      <a:pPr indent="0" lvl="0" marL="0" marR="15556" rtl="0" algn="ctr">
                        <a:spcBef>
                          <a:spcPts val="0"/>
                        </a:spcBef>
                        <a:spcAft>
                          <a:spcPts val="0"/>
                        </a:spcAft>
                        <a:buClr>
                          <a:srgbClr val="000000"/>
                        </a:buClr>
                        <a:buFont typeface="Arial"/>
                        <a:buNone/>
                      </a:pPr>
                      <a:r>
                        <a:rPr b="1" lang="fr-CA" sz="1300">
                          <a:solidFill>
                            <a:schemeClr val="lt1"/>
                          </a:solidFill>
                          <a:latin typeface="Calibri"/>
                          <a:ea typeface="Calibri"/>
                          <a:cs typeface="Calibri"/>
                          <a:sym typeface="Calibri"/>
                        </a:rPr>
                        <a:t>539,5</a:t>
                      </a:r>
                      <a:endParaRPr b="1" i="0" sz="1300" u="none" cap="none" strike="noStrike">
                        <a:solidFill>
                          <a:schemeClr val="lt1"/>
                        </a:solidFill>
                        <a:latin typeface="Calibri"/>
                        <a:ea typeface="Calibri"/>
                        <a:cs typeface="Calibri"/>
                        <a:sym typeface="Calibri"/>
                      </a:endParaRPr>
                    </a:p>
                  </a:txBody>
                  <a:tcPr marT="19050" marB="19050" marR="9525" marL="95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21BFDA"/>
                    </a:solidFill>
                  </a:tcPr>
                </a:tc>
              </a:tr>
            </a:tbl>
          </a:graphicData>
        </a:graphic>
      </p:graphicFrame>
      <p:sp>
        <p:nvSpPr>
          <p:cNvPr id="273" name="Google Shape;273;p30"/>
          <p:cNvSpPr txBox="1"/>
          <p:nvPr/>
        </p:nvSpPr>
        <p:spPr>
          <a:xfrm>
            <a:off x="288300" y="313875"/>
            <a:ext cx="8475600" cy="800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fr-CA" sz="4000">
                <a:solidFill>
                  <a:srgbClr val="21BFDA"/>
                </a:solidFill>
                <a:latin typeface="Calibri"/>
                <a:ea typeface="Calibri"/>
                <a:cs typeface="Calibri"/>
                <a:sym typeface="Calibri"/>
              </a:rPr>
              <a:t>Répartition des dépenses </a:t>
            </a:r>
            <a:endParaRPr sz="4000">
              <a:solidFill>
                <a:srgbClr val="21BFDA"/>
              </a:solidFill>
            </a:endParaRPr>
          </a:p>
        </p:txBody>
      </p:sp>
      <p:sp>
        <p:nvSpPr>
          <p:cNvPr id="274" name="Google Shape;274;p30"/>
          <p:cNvSpPr/>
          <p:nvPr/>
        </p:nvSpPr>
        <p:spPr>
          <a:xfrm>
            <a:off x="0" y="0"/>
            <a:ext cx="9144000" cy="173400"/>
          </a:xfrm>
          <a:prstGeom prst="rect">
            <a:avLst/>
          </a:prstGeom>
          <a:solidFill>
            <a:srgbClr val="B8D43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75" name="Google Shape;275;p30"/>
          <p:cNvSpPr txBox="1"/>
          <p:nvPr/>
        </p:nvSpPr>
        <p:spPr>
          <a:xfrm>
            <a:off x="324150" y="4406725"/>
            <a:ext cx="8403900" cy="540000"/>
          </a:xfrm>
          <a:prstGeom prst="rect">
            <a:avLst/>
          </a:prstGeom>
          <a:noFill/>
          <a:ln>
            <a:noFill/>
          </a:ln>
        </p:spPr>
        <p:txBody>
          <a:bodyPr anchorCtr="0" anchor="t" bIns="45700" lIns="91425" spcFirstLastPara="1" rIns="91425" wrap="square" tIns="45700">
            <a:noAutofit/>
          </a:bodyPr>
          <a:lstStyle/>
          <a:p>
            <a:pPr indent="0" lvl="0" marL="0" marR="0" rtl="0" algn="just">
              <a:lnSpc>
                <a:spcPct val="100000"/>
              </a:lnSpc>
              <a:spcBef>
                <a:spcPts val="0"/>
              </a:spcBef>
              <a:spcAft>
                <a:spcPts val="0"/>
              </a:spcAft>
              <a:buClr>
                <a:srgbClr val="000000"/>
              </a:buClr>
              <a:buSzPts val="1200"/>
              <a:buFont typeface="Arial"/>
              <a:buNone/>
            </a:pPr>
            <a:r>
              <a:rPr lang="fr-CA" sz="1200">
                <a:latin typeface="Calibri"/>
                <a:ea typeface="Calibri"/>
                <a:cs typeface="Calibri"/>
                <a:sym typeface="Calibri"/>
              </a:rPr>
              <a:t>Note : </a:t>
            </a:r>
            <a:r>
              <a:rPr b="0" i="0" lang="fr-CA" sz="1200" u="none" cap="none" strike="noStrike">
                <a:solidFill>
                  <a:srgbClr val="000000"/>
                </a:solidFill>
                <a:latin typeface="Calibri"/>
                <a:ea typeface="Calibri"/>
                <a:cs typeface="Calibri"/>
                <a:sym typeface="Calibri"/>
              </a:rPr>
              <a:t>Les montants indiqués sont en milliards de dollars, les chiffres peuvent ne pas correspondre aux totaux car les sommes ont été arrondies. </a:t>
            </a:r>
            <a:r>
              <a:rPr i="0" lang="fr-CA" sz="1200" u="none" cap="none" strike="noStrike">
                <a:solidFill>
                  <a:srgbClr val="000000"/>
                </a:solidFill>
                <a:latin typeface="Calibri"/>
                <a:ea typeface="Calibri"/>
                <a:cs typeface="Calibri"/>
                <a:sym typeface="Calibri"/>
              </a:rPr>
              <a:t>Il s</a:t>
            </a:r>
            <a:r>
              <a:rPr lang="fr-CA" sz="1200">
                <a:latin typeface="Calibri"/>
                <a:ea typeface="Calibri"/>
                <a:cs typeface="Calibri"/>
                <a:sym typeface="Calibri"/>
              </a:rPr>
              <a:t>’agit des projections présentées dans l’énoncé économique de l’automne 2024.</a:t>
            </a:r>
            <a:endParaRPr i="0" sz="1200" u="none" cap="none" strike="noStrike">
              <a:solidFill>
                <a:srgbClr val="000000"/>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