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A9D57A7-0CC1-4F2E-AA18-A3D558BE6C8B}">
  <a:tblStyle styleId="{EA9D57A7-0CC1-4F2E-AA18-A3D558BE6C8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4619234-41E1-45CE-B0B1-058B4E980F4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 b="off" i="off"/>
      <a:tcStyle>
        <a:fill>
          <a:solidFill>
            <a:srgbClr val="CACAC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ACACA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000000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000000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000000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75f788e7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d75f788e7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d779f6c03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d779f6c03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778f6e79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d778f6e79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d779f6c03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d779f6c03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d778f6e799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d778f6e799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778f6e799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d778f6e79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d779f6c03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d779f6c03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d778f6e799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d778f6e799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d779627c75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d779627c7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d778f6e79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d778f6e79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d779f6c03e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d779f6c03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d778f6e799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d778f6e799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d778f6e799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d778f6e799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d779f6c03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d779f6c03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d778f6e799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d778f6e79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d779f6c03e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d779f6c03e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d779f6c03e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d779f6c03e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779f6c03e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d779f6c03e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d779f6c03e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d779f6c03e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d779f6c03e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d779f6c03e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d779f6c03e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d779f6c03e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d779f6c03e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d779f6c03e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d778f6e799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d778f6e799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750" y="396625"/>
            <a:ext cx="4184606" cy="65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34750" y="1765725"/>
            <a:ext cx="8074500" cy="7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700">
                <a:solidFill>
                  <a:srgbClr val="B8D432"/>
                </a:solidFill>
                <a:latin typeface="Calibri"/>
                <a:ea typeface="Calibri"/>
                <a:cs typeface="Calibri"/>
                <a:sym typeface="Calibri"/>
              </a:rPr>
              <a:t>DIAPORAMA C</a:t>
            </a:r>
            <a:endParaRPr b="1" sz="4700">
              <a:solidFill>
                <a:srgbClr val="B8D43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revenus du gouvernement fédéral</a:t>
            </a:r>
            <a:r>
              <a:rPr b="1" lang="fr-CA" sz="4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4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L'argent que le gouvernement perçoit ou gagne est appelé...</a:t>
            </a:r>
            <a:endParaRPr sz="18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2375125" y="1444125"/>
            <a:ext cx="2196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profits.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2375125" y="2972850"/>
            <a:ext cx="2196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l’épargne.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6266225" y="1444125"/>
            <a:ext cx="2031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intérêts.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6266225" y="29728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revenus.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L'argent que le gouvernement perçoit ou gagne est appelé...</a:t>
            </a:r>
            <a:endParaRPr sz="18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 rotWithShape="1">
          <a:blip r:embed="rId6">
            <a:alphaModFix/>
          </a:blip>
          <a:srcRect b="36521" l="35980" r="36177" t="35650"/>
          <a:stretch/>
        </p:blipFill>
        <p:spPr>
          <a:xfrm>
            <a:off x="5220863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/>
        </p:nvSpPr>
        <p:spPr>
          <a:xfrm>
            <a:off x="2375125" y="1444125"/>
            <a:ext cx="2196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profits.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2375125" y="2972850"/>
            <a:ext cx="2196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l’épargne.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6266225" y="1444125"/>
            <a:ext cx="2031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intérêts.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6266225" y="29728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revenus.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 rotWithShape="1">
          <a:blip r:embed="rId7">
            <a:alphaModFix/>
          </a:blip>
          <a:srcRect b="33587" l="34117" r="33343" t="33202"/>
          <a:stretch/>
        </p:blipFill>
        <p:spPr>
          <a:xfrm>
            <a:off x="5117975" y="2787100"/>
            <a:ext cx="1148251" cy="117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6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La source de revenus la plus importante du gouvernement est issue…</a:t>
            </a:r>
            <a:endParaRPr sz="18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/>
          <p:nvPr/>
        </p:nvSpPr>
        <p:spPr>
          <a:xfrm>
            <a:off x="2375125" y="1444125"/>
            <a:ext cx="2196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revenus des sociétés d’État.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2375125" y="3125250"/>
            <a:ext cx="247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cotisations d’assurance-emploi.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6266225" y="1444125"/>
            <a:ext cx="1976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taxes et des impôts.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6266225" y="3125250"/>
            <a:ext cx="247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commerce international.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La source de revenus la plus importante du gouvernement est issue…</a:t>
            </a:r>
            <a:endParaRPr sz="18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/>
        </p:nvSpPr>
        <p:spPr>
          <a:xfrm>
            <a:off x="2375125" y="1444125"/>
            <a:ext cx="2196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revenus des sociétés d’État.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2375125" y="3125250"/>
            <a:ext cx="247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cotisations d’assurance-emploi.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6266225" y="1444125"/>
            <a:ext cx="1976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taxes et des impôts.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6266225" y="3125250"/>
            <a:ext cx="247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commerce international.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17"/>
          <p:cNvPicPr preferRelativeResize="0"/>
          <p:nvPr/>
        </p:nvPicPr>
        <p:blipFill rotWithShape="1">
          <a:blip r:embed="rId6">
            <a:alphaModFix/>
          </a:blip>
          <a:srcRect b="33587" l="34117" r="33343" t="33202"/>
          <a:stretch/>
        </p:blipFill>
        <p:spPr>
          <a:xfrm>
            <a:off x="5070800" y="1198450"/>
            <a:ext cx="1148251" cy="117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 rotWithShape="1">
          <a:blip r:embed="rId7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 rotWithShape="1">
          <a:blip r:embed="rId8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25" name="Google Shape;125;p18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Les taxes et les impôts</a:t>
            </a:r>
            <a:endParaRPr sz="4000">
              <a:solidFill>
                <a:schemeClr val="lt1"/>
              </a:solidFill>
              <a:highlight>
                <a:srgbClr val="21BFDA"/>
              </a:highlight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334200" y="1169875"/>
            <a:ext cx="83838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taxes et les impôts sont les sommes d'argent facturées par le gouvernement aux particuliers et aux entreprises (sociétés). Ils représentent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environ 80 % des revenus du gouvernement fédéral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4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existe quatre grandes catégories 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L’impôt sur le revenu des particuliers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L’impôt sur le revenu des sociétés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taxes sur les produits et services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autres taxes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8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18"/>
          <p:cNvPicPr preferRelativeResize="0"/>
          <p:nvPr/>
        </p:nvPicPr>
        <p:blipFill rotWithShape="1">
          <a:blip r:embed="rId4">
            <a:alphaModFix/>
          </a:blip>
          <a:srcRect b="3354" l="1941" r="0" t="3205"/>
          <a:stretch/>
        </p:blipFill>
        <p:spPr>
          <a:xfrm>
            <a:off x="4806650" y="2029100"/>
            <a:ext cx="3624274" cy="194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7" name="Google Shape;137;p19"/>
          <p:cNvSpPr txBox="1"/>
          <p:nvPr/>
        </p:nvSpPr>
        <p:spPr>
          <a:xfrm>
            <a:off x="2375125" y="1596525"/>
            <a:ext cx="2650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1000$</a:t>
            </a:r>
            <a:endParaRPr i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2375125" y="2972850"/>
            <a:ext cx="21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13 808$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6266225" y="1596525"/>
            <a:ext cx="2566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6 787$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6266225" y="2972850"/>
            <a:ext cx="247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15 705$</a:t>
            </a:r>
            <a:endParaRPr i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Il faut payer des impôts sur l’argent </a:t>
            </a: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que nous gagnons</a:t>
            </a: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. Combien d'argent pouvez-vous gagner annuellement avant de devoir payer des impôts?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19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 rotWithShape="1">
          <a:blip r:embed="rId6">
            <a:alphaModFix/>
          </a:blip>
          <a:srcRect b="36521" l="35980" r="36177" t="35650"/>
          <a:stretch/>
        </p:blipFill>
        <p:spPr>
          <a:xfrm>
            <a:off x="5220863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3" name="Google Shape;153;p20"/>
          <p:cNvSpPr txBox="1"/>
          <p:nvPr/>
        </p:nvSpPr>
        <p:spPr>
          <a:xfrm>
            <a:off x="2375125" y="1596525"/>
            <a:ext cx="2650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1000$</a:t>
            </a:r>
            <a:endParaRPr i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2375125" y="2972850"/>
            <a:ext cx="21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13 808$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6266225" y="1596525"/>
            <a:ext cx="2566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6 787$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6266225" y="2972850"/>
            <a:ext cx="247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15 705$</a:t>
            </a:r>
            <a:endParaRPr i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Il faut payer des impôts sur l’argent que nous gagnons. Combien d'argent pouvez-vous gagner annuellement avant de devoir payer des impôts?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20"/>
          <p:cNvPicPr preferRelativeResize="0"/>
          <p:nvPr/>
        </p:nvPicPr>
        <p:blipFill rotWithShape="1">
          <a:blip r:embed="rId7">
            <a:alphaModFix/>
          </a:blip>
          <a:srcRect b="33587" l="34117" r="33343" t="33202"/>
          <a:stretch/>
        </p:blipFill>
        <p:spPr>
          <a:xfrm>
            <a:off x="5117975" y="2724200"/>
            <a:ext cx="1148251" cy="117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 rotWithShape="1">
          <a:blip r:embed="rId6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65" name="Google Shape;165;p21"/>
          <p:cNvSpPr txBox="1"/>
          <p:nvPr/>
        </p:nvSpPr>
        <p:spPr>
          <a:xfrm>
            <a:off x="334200" y="1169875"/>
            <a:ext cx="84756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</a:t>
            </a:r>
            <a:r>
              <a:rPr b="1"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impôt sur le revenu des particuliers </a:t>
            </a: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 l'argent perçu auprès des individus en fonction de l'argent qu'ils gagnent grâce à un emploi et/ou grâce à divers investissements.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9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montant qu’il faut payer dépend du montant des revenus. Au niveau fédéral, voici les taux d’imposition appliqués en fonction des différentes tranches de revenus :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just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 sur votre premier revenu de 15 705 $;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15 % sur la partie de votre revenu imposable qui est de 55 867 $ ou moins, </a:t>
            </a:r>
            <a:r>
              <a:rPr b="1"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20,5 % sur la partie de votre revenu imposable dépassant 55 867 $ jusqu'à 111 733 $, </a:t>
            </a:r>
            <a:r>
              <a:rPr b="1"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26 % sur la partie de votre revenu imposable dépassant 111 733 $ jusqu'à 173 205 $, </a:t>
            </a:r>
            <a:r>
              <a:rPr b="1"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29 % sur la partie de votre revenu imposable dépassant 173 205 $ jusqu'à 246 752 $, </a:t>
            </a:r>
            <a:r>
              <a:rPr b="1"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33 % sur la partie de votre revenu imposable dépassant 246 752 $.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i="1"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provinces/territoires ont également leurs propres taux d'imposition sur le revenu.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1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1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L’impôt sur le revenu des particuliers</a:t>
            </a:r>
            <a:endParaRPr sz="4000">
              <a:solidFill>
                <a:schemeClr val="lt1"/>
              </a:solidFill>
              <a:highlight>
                <a:srgbClr val="21BFDA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73" name="Google Shape;173;p22"/>
          <p:cNvSpPr txBox="1"/>
          <p:nvPr/>
        </p:nvSpPr>
        <p:spPr>
          <a:xfrm>
            <a:off x="334200" y="1169875"/>
            <a:ext cx="84756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Sara travaille en tant que graphiste pour une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entreprise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développement Web. Elle gagne 60 000$ par an. Voici comment est calculé son impôt sur le revenu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 niveau fédéral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2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2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Exemple </a:t>
            </a:r>
            <a:endParaRPr sz="4000">
              <a:solidFill>
                <a:schemeClr val="lt1"/>
              </a:solidFill>
              <a:highlight>
                <a:srgbClr val="21BFDA"/>
              </a:highlight>
            </a:endParaRPr>
          </a:p>
        </p:txBody>
      </p:sp>
      <p:graphicFrame>
        <p:nvGraphicFramePr>
          <p:cNvPr id="176" name="Google Shape;176;p22"/>
          <p:cNvGraphicFramePr/>
          <p:nvPr/>
        </p:nvGraphicFramePr>
        <p:xfrm>
          <a:off x="376588" y="185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{EA9D57A7-0CC1-4F2E-AA18-A3D558BE6C8B}</a:tableStyleId>
              </a:tblPr>
              <a:tblGrid>
                <a:gridCol w="2316425"/>
                <a:gridCol w="2316425"/>
                <a:gridCol w="1929900"/>
                <a:gridCol w="18245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2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Tranche d’imposition</a:t>
                      </a:r>
                      <a:endParaRPr b="1" sz="12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21B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2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 du salaire de Sara concerné </a:t>
                      </a:r>
                      <a:endParaRPr b="1" sz="12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B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2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Taux d’imposition</a:t>
                      </a:r>
                      <a:endParaRPr b="1" sz="12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21B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2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Montant de l’impôt </a:t>
                      </a:r>
                      <a:endParaRPr b="1" sz="12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21BFDA"/>
                    </a:solidFill>
                  </a:tcPr>
                </a:tc>
              </a:tr>
              <a:tr h="2654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12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0$ à</a:t>
                      </a:r>
                      <a:r>
                        <a:rPr lang="fr-CA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15 705$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12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15 705$</a:t>
                      </a: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12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0%</a:t>
                      </a: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0$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259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15 705$ à </a:t>
                      </a:r>
                      <a:r>
                        <a:rPr lang="fr-CA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55 867$ </a:t>
                      </a:r>
                      <a:endParaRPr b="1"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40 162$</a:t>
                      </a: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6024,30$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55 867$ à 111 733$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4 133$</a:t>
                      </a: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20,5%</a:t>
                      </a: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847,27$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: Sara doit payer 6871,57$ d’impôts au gouvernement fédéral. </a:t>
                      </a:r>
                      <a:endParaRPr b="1"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177" name="Google Shape;177;p22"/>
          <p:cNvSpPr txBox="1"/>
          <p:nvPr/>
        </p:nvSpPr>
        <p:spPr>
          <a:xfrm>
            <a:off x="376600" y="3791575"/>
            <a:ext cx="84756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plus de ce montant, Sara devra payer un impôt provincial. Chaque province possède ses propres tranches d’imposition.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Les entreprises doivent payer un impôt sur leurs profits chaque année.</a:t>
            </a:r>
            <a:r>
              <a:rPr lang="fr-CA" sz="2400"/>
              <a:t> </a:t>
            </a: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Quel est le taux d'imposition des entreprises au niveau fédéral?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3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6" name="Google Shape;186;p23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7" name="Google Shape;187;p23"/>
          <p:cNvSpPr txBox="1"/>
          <p:nvPr/>
        </p:nvSpPr>
        <p:spPr>
          <a:xfrm>
            <a:off x="2375125" y="13679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3"/>
          <p:cNvSpPr txBox="1"/>
          <p:nvPr/>
        </p:nvSpPr>
        <p:spPr>
          <a:xfrm>
            <a:off x="2375125" y="31252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3"/>
          <p:cNvSpPr txBox="1"/>
          <p:nvPr/>
        </p:nvSpPr>
        <p:spPr>
          <a:xfrm>
            <a:off x="6266225" y="14441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15%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3"/>
          <p:cNvSpPr txBox="1"/>
          <p:nvPr/>
        </p:nvSpPr>
        <p:spPr>
          <a:xfrm>
            <a:off x="6266225" y="31252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23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2" name="Google Shape;192;p23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8" name="Google Shape;19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4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0" name="Google Shape;200;p24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1" name="Google Shape;201;p24"/>
          <p:cNvSpPr txBox="1"/>
          <p:nvPr/>
        </p:nvSpPr>
        <p:spPr>
          <a:xfrm>
            <a:off x="2375125" y="15203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4"/>
          <p:cNvSpPr txBox="1"/>
          <p:nvPr/>
        </p:nvSpPr>
        <p:spPr>
          <a:xfrm>
            <a:off x="2375125" y="31252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4"/>
          <p:cNvSpPr txBox="1"/>
          <p:nvPr/>
        </p:nvSpPr>
        <p:spPr>
          <a:xfrm>
            <a:off x="6266225" y="15203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15%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4"/>
          <p:cNvSpPr txBox="1"/>
          <p:nvPr/>
        </p:nvSpPr>
        <p:spPr>
          <a:xfrm>
            <a:off x="6266225" y="31252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24"/>
          <p:cNvPicPr preferRelativeResize="0"/>
          <p:nvPr/>
        </p:nvPicPr>
        <p:blipFill rotWithShape="1">
          <a:blip r:embed="rId6">
            <a:alphaModFix/>
          </a:blip>
          <a:srcRect b="33587" l="34117" r="33343" t="33202"/>
          <a:stretch/>
        </p:blipFill>
        <p:spPr>
          <a:xfrm>
            <a:off x="5117975" y="1233700"/>
            <a:ext cx="1148251" cy="117185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Les entreprises doivent payer un impôt sur leurs profits chaque année.</a:t>
            </a:r>
            <a:r>
              <a:rPr lang="fr-CA" sz="2400"/>
              <a:t> </a:t>
            </a: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Quel est le taux d'imposition des entreprises au niveau fédéral?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24"/>
          <p:cNvPicPr preferRelativeResize="0"/>
          <p:nvPr/>
        </p:nvPicPr>
        <p:blipFill rotWithShape="1">
          <a:blip r:embed="rId7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8" name="Google Shape;208;p24"/>
          <p:cNvPicPr preferRelativeResize="0"/>
          <p:nvPr/>
        </p:nvPicPr>
        <p:blipFill rotWithShape="1">
          <a:blip r:embed="rId8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L’impôt sur le revenu des sociétés</a:t>
            </a:r>
            <a:endParaRPr sz="4000">
              <a:solidFill>
                <a:srgbClr val="21BFDA"/>
              </a:solidFill>
            </a:endParaRPr>
          </a:p>
        </p:txBody>
      </p:sp>
      <p:sp>
        <p:nvSpPr>
          <p:cNvPr id="214" name="Google Shape;214;p25"/>
          <p:cNvSpPr txBox="1"/>
          <p:nvPr/>
        </p:nvSpPr>
        <p:spPr>
          <a:xfrm>
            <a:off x="334200" y="1169875"/>
            <a:ext cx="8429700" cy="9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entreprises paient des impôts sur leurs profits nets (leur excédent, après dépenses).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taux général d'imposition des entreprises est de 15 % </a:t>
            </a:r>
            <a:r>
              <a:rPr lang="fr-CA" sz="16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(7,5 % pour les fabricants de technologies à zéro émission admissibles).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taux d'imposition pour les petites entreprises est de 9 % </a:t>
            </a:r>
            <a:r>
              <a:rPr lang="fr-CA" sz="16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(4,5 % pour les fabricants de technologies à zéro émission admissibles).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Tout comme l'impôt sur le revenu des particuliers, les entreprises doivent payer un impôt provincial.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5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25"/>
          <p:cNvPicPr preferRelativeResize="0"/>
          <p:nvPr/>
        </p:nvPicPr>
        <p:blipFill rotWithShape="1">
          <a:blip r:embed="rId3">
            <a:alphaModFix/>
          </a:blip>
          <a:srcRect b="18716" l="0" r="0" t="15242"/>
          <a:stretch/>
        </p:blipFill>
        <p:spPr>
          <a:xfrm>
            <a:off x="3273224" y="3341500"/>
            <a:ext cx="2597551" cy="171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La taxe fédérale sur les produits et services (TPS) est présentement de...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6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3" name="Google Shape;2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6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5" name="Google Shape;225;p26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6" name="Google Shape;226;p26"/>
          <p:cNvSpPr txBox="1"/>
          <p:nvPr/>
        </p:nvSpPr>
        <p:spPr>
          <a:xfrm>
            <a:off x="2375125" y="14441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6"/>
          <p:cNvSpPr txBox="1"/>
          <p:nvPr/>
        </p:nvSpPr>
        <p:spPr>
          <a:xfrm>
            <a:off x="2375125" y="31252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6"/>
          <p:cNvSpPr txBox="1"/>
          <p:nvPr/>
        </p:nvSpPr>
        <p:spPr>
          <a:xfrm>
            <a:off x="6266225" y="14441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5%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6"/>
          <p:cNvSpPr txBox="1"/>
          <p:nvPr/>
        </p:nvSpPr>
        <p:spPr>
          <a:xfrm>
            <a:off x="6266225" y="31252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26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1" name="Google Shape;231;p26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La taxe fédérale sur les produits et services (TPS) est présentement de...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7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7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0" name="Google Shape;240;p27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1" name="Google Shape;241;p27"/>
          <p:cNvSpPr txBox="1"/>
          <p:nvPr/>
        </p:nvSpPr>
        <p:spPr>
          <a:xfrm>
            <a:off x="2375125" y="14441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7"/>
          <p:cNvSpPr txBox="1"/>
          <p:nvPr/>
        </p:nvSpPr>
        <p:spPr>
          <a:xfrm>
            <a:off x="2375125" y="31252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7"/>
          <p:cNvSpPr txBox="1"/>
          <p:nvPr/>
        </p:nvSpPr>
        <p:spPr>
          <a:xfrm>
            <a:off x="6266225" y="14441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5%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7"/>
          <p:cNvSpPr txBox="1"/>
          <p:nvPr/>
        </p:nvSpPr>
        <p:spPr>
          <a:xfrm>
            <a:off x="6266225" y="31252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27"/>
          <p:cNvPicPr preferRelativeResize="0"/>
          <p:nvPr/>
        </p:nvPicPr>
        <p:blipFill rotWithShape="1">
          <a:blip r:embed="rId6">
            <a:alphaModFix/>
          </a:blip>
          <a:srcRect b="33587" l="34117" r="33343" t="33202"/>
          <a:stretch/>
        </p:blipFill>
        <p:spPr>
          <a:xfrm>
            <a:off x="5117975" y="1233700"/>
            <a:ext cx="1148251" cy="117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7"/>
          <p:cNvPicPr preferRelativeResize="0"/>
          <p:nvPr/>
        </p:nvPicPr>
        <p:blipFill rotWithShape="1">
          <a:blip r:embed="rId7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7" name="Google Shape;247;p27"/>
          <p:cNvPicPr preferRelativeResize="0"/>
          <p:nvPr/>
        </p:nvPicPr>
        <p:blipFill rotWithShape="1">
          <a:blip r:embed="rId8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La taxe sur les produits et services 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253" name="Google Shape;25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54" name="Google Shape;254;p28"/>
          <p:cNvSpPr txBox="1"/>
          <p:nvPr/>
        </p:nvSpPr>
        <p:spPr>
          <a:xfrm>
            <a:off x="334200" y="1169875"/>
            <a:ext cx="84225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taxe sur les produits et services (TPS) s'applique à la plupart des achats que vous faites, comme les vêtements et les jeux vidéo. Depuis 2008, le taux de la TPS est de 5%.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exemple :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jeu vidéo de 100$ x TPS de 5 % (5$) = total à payer de 105$.</a:t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lt1"/>
                </a:solidFill>
                <a:highlight>
                  <a:srgbClr val="21BFDA"/>
                </a:highlight>
                <a:latin typeface="Calibri"/>
                <a:ea typeface="Calibri"/>
                <a:cs typeface="Calibri"/>
                <a:sym typeface="Calibri"/>
              </a:rPr>
              <a:t>Le gouvernement a suspendu la TPS sur certains produits du 14 décembre 2024 au 15 février 2025.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plupart des provinces appliquent leur propre taxe de vente provinciale (TVP) ou une taxe de vente harmonisée (TVH). La TVH comprend à la fois la TPS et la TVP.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exemple :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jeu vidéo de 100$ x TPS de 5% = 5$ de taxe. Le même jeu vidéo de 100$ x TVQ (taxe de vente du Québec) de 9,975% = 9,98$ de taxe. Total de l’article = 114,98$</a:t>
            </a:r>
            <a:r>
              <a:rPr i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(100$ + 5$ + 9,98$)</a:t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8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Les autres taxes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261" name="Google Shape;26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62" name="Google Shape;262;p29"/>
          <p:cNvSpPr txBox="1"/>
          <p:nvPr/>
        </p:nvSpPr>
        <p:spPr>
          <a:xfrm>
            <a:off x="360750" y="1114275"/>
            <a:ext cx="8422500" cy="10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existe d'autres types de taxes, telles que la retenue d'impôt des non-résident.e.s, les droits de douane à l'importation, les taxes sur l'énergie, les taxes sur les produits fabriqués ou produits au Canada et les taxes sur l'alcool et le tabac.</a:t>
            </a:r>
            <a:endParaRPr i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9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29"/>
          <p:cNvPicPr preferRelativeResize="0"/>
          <p:nvPr/>
        </p:nvPicPr>
        <p:blipFill rotWithShape="1">
          <a:blip r:embed="rId4">
            <a:alphaModFix/>
          </a:blip>
          <a:srcRect b="48775" l="0" r="0" t="0"/>
          <a:stretch/>
        </p:blipFill>
        <p:spPr>
          <a:xfrm>
            <a:off x="1263500" y="2221100"/>
            <a:ext cx="3400226" cy="17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9"/>
          <p:cNvPicPr preferRelativeResize="0"/>
          <p:nvPr/>
        </p:nvPicPr>
        <p:blipFill rotWithShape="1">
          <a:blip r:embed="rId4">
            <a:alphaModFix/>
          </a:blip>
          <a:srcRect b="0" l="0" r="0" t="52541"/>
          <a:stretch/>
        </p:blipFill>
        <p:spPr>
          <a:xfrm>
            <a:off x="4349125" y="2642687"/>
            <a:ext cx="3253001" cy="154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Qui paie les cotisations d’assurance-emploi?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0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2" name="Google Shape;2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0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74" name="Google Shape;274;p30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5" name="Google Shape;275;p30"/>
          <p:cNvSpPr txBox="1"/>
          <p:nvPr/>
        </p:nvSpPr>
        <p:spPr>
          <a:xfrm>
            <a:off x="2375125" y="12917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employeur.euse.s et les employé.e.s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0"/>
          <p:cNvSpPr txBox="1"/>
          <p:nvPr/>
        </p:nvSpPr>
        <p:spPr>
          <a:xfrm>
            <a:off x="2375125" y="30490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Seulement les employé.e.s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0"/>
          <p:cNvSpPr txBox="1"/>
          <p:nvPr/>
        </p:nvSpPr>
        <p:spPr>
          <a:xfrm>
            <a:off x="6266225" y="12917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Seulement les employeur.euse.s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0"/>
          <p:cNvSpPr txBox="1"/>
          <p:nvPr/>
        </p:nvSpPr>
        <p:spPr>
          <a:xfrm>
            <a:off x="6266225" y="30490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personnes sans emplois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30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80" name="Google Shape;280;p30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Qui paie les cotisations d’assurance-emploi?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1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1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89" name="Google Shape;289;p31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0" name="Google Shape;290;p31"/>
          <p:cNvSpPr txBox="1"/>
          <p:nvPr/>
        </p:nvSpPr>
        <p:spPr>
          <a:xfrm>
            <a:off x="2375125" y="12917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employeur.euse.s et les employé.e.s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1"/>
          <p:cNvSpPr txBox="1"/>
          <p:nvPr/>
        </p:nvSpPr>
        <p:spPr>
          <a:xfrm>
            <a:off x="2375125" y="30490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Seulement les employé.e.s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1"/>
          <p:cNvSpPr txBox="1"/>
          <p:nvPr/>
        </p:nvSpPr>
        <p:spPr>
          <a:xfrm>
            <a:off x="6266225" y="12917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Seulement les employeur.euse.s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1"/>
          <p:cNvSpPr txBox="1"/>
          <p:nvPr/>
        </p:nvSpPr>
        <p:spPr>
          <a:xfrm>
            <a:off x="6266225" y="30490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personnes sans emplois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p31"/>
          <p:cNvPicPr preferRelativeResize="0"/>
          <p:nvPr/>
        </p:nvPicPr>
        <p:blipFill rotWithShape="1">
          <a:blip r:embed="rId6">
            <a:alphaModFix/>
          </a:blip>
          <a:srcRect b="33587" l="34117" r="33343" t="33202"/>
          <a:stretch/>
        </p:blipFill>
        <p:spPr>
          <a:xfrm>
            <a:off x="1226875" y="1162925"/>
            <a:ext cx="1148251" cy="117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1"/>
          <p:cNvPicPr preferRelativeResize="0"/>
          <p:nvPr/>
        </p:nvPicPr>
        <p:blipFill rotWithShape="1">
          <a:blip r:embed="rId7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96" name="Google Shape;296;p31"/>
          <p:cNvPicPr preferRelativeResize="0"/>
          <p:nvPr/>
        </p:nvPicPr>
        <p:blipFill rotWithShape="1">
          <a:blip r:embed="rId8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Les cotisations d’assurance-emploi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302" name="Google Shape;30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03" name="Google Shape;303;p32"/>
          <p:cNvSpPr txBox="1"/>
          <p:nvPr/>
        </p:nvSpPr>
        <p:spPr>
          <a:xfrm>
            <a:off x="334200" y="1169875"/>
            <a:ext cx="84225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gouvernement fédéral perçoit les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cotisations d'assurance-emploi (AE)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des employeur.euse.s et des employé.es pour financer les prestations d'assurance-emploi.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252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prestations d'assurance-emploi aident les personnes qui cherchent un emploi ou qui sont incapables de travailler (en raison d'une blessure ou d'un congé parental).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2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5" name="Google Shape;30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9037" y="2874525"/>
            <a:ext cx="1812826" cy="181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Laquelle des entités suivantes </a:t>
            </a:r>
            <a:r>
              <a:rPr b="1" lang="fr-CA" sz="2400">
                <a:latin typeface="Calibri"/>
                <a:ea typeface="Calibri"/>
                <a:cs typeface="Calibri"/>
                <a:sym typeface="Calibri"/>
              </a:rPr>
              <a:t>n’est pas</a:t>
            </a: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 une société d’état?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3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3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14" name="Google Shape;314;p33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5" name="Google Shape;315;p33"/>
          <p:cNvSpPr txBox="1"/>
          <p:nvPr/>
        </p:nvSpPr>
        <p:spPr>
          <a:xfrm>
            <a:off x="2375125" y="14441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CBC/Radio-Canada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3"/>
          <p:cNvSpPr txBox="1"/>
          <p:nvPr/>
        </p:nvSpPr>
        <p:spPr>
          <a:xfrm>
            <a:off x="2375125" y="30490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Banque du Canada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3"/>
          <p:cNvSpPr txBox="1"/>
          <p:nvPr/>
        </p:nvSpPr>
        <p:spPr>
          <a:xfrm>
            <a:off x="6266225" y="14441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Postes Canada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3"/>
          <p:cNvSpPr txBox="1"/>
          <p:nvPr/>
        </p:nvSpPr>
        <p:spPr>
          <a:xfrm>
            <a:off x="6266225" y="30490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Canadian Tire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9" name="Google Shape;319;p33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20" name="Google Shape;320;p33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Laquelle des entités suivantes </a:t>
            </a:r>
            <a:r>
              <a:rPr b="1" lang="fr-CA" sz="2400">
                <a:latin typeface="Calibri"/>
                <a:ea typeface="Calibri"/>
                <a:cs typeface="Calibri"/>
                <a:sym typeface="Calibri"/>
              </a:rPr>
              <a:t>n’est pas</a:t>
            </a: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 une société d’état?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4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7" name="Google Shape;32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4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29" name="Google Shape;329;p34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30" name="Google Shape;330;p34"/>
          <p:cNvPicPr preferRelativeResize="0"/>
          <p:nvPr/>
        </p:nvPicPr>
        <p:blipFill rotWithShape="1">
          <a:blip r:embed="rId6">
            <a:alphaModFix/>
          </a:blip>
          <a:srcRect b="36521" l="35980" r="36177" t="35650"/>
          <a:stretch/>
        </p:blipFill>
        <p:spPr>
          <a:xfrm>
            <a:off x="5220863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1" name="Google Shape;331;p34"/>
          <p:cNvSpPr txBox="1"/>
          <p:nvPr/>
        </p:nvSpPr>
        <p:spPr>
          <a:xfrm>
            <a:off x="2375125" y="14441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CBC/Radio-Canada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4"/>
          <p:cNvSpPr txBox="1"/>
          <p:nvPr/>
        </p:nvSpPr>
        <p:spPr>
          <a:xfrm>
            <a:off x="2375125" y="30490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Banque du Canada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4"/>
          <p:cNvSpPr txBox="1"/>
          <p:nvPr/>
        </p:nvSpPr>
        <p:spPr>
          <a:xfrm>
            <a:off x="6266225" y="14441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Postes Canada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4"/>
          <p:cNvSpPr txBox="1"/>
          <p:nvPr/>
        </p:nvSpPr>
        <p:spPr>
          <a:xfrm>
            <a:off x="6266225" y="30490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Canadian Tire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5" name="Google Shape;335;p34"/>
          <p:cNvPicPr preferRelativeResize="0"/>
          <p:nvPr/>
        </p:nvPicPr>
        <p:blipFill rotWithShape="1">
          <a:blip r:embed="rId7">
            <a:alphaModFix/>
          </a:blip>
          <a:srcRect b="33587" l="34117" r="33343" t="33202"/>
          <a:stretch/>
        </p:blipFill>
        <p:spPr>
          <a:xfrm>
            <a:off x="5117975" y="2783050"/>
            <a:ext cx="1148251" cy="117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4"/>
          <p:cNvPicPr preferRelativeResize="0"/>
          <p:nvPr/>
        </p:nvPicPr>
        <p:blipFill rotWithShape="1">
          <a:blip r:embed="rId6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5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Les sociétés d’État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342" name="Google Shape;34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43" name="Google Shape;343;p35"/>
          <p:cNvSpPr txBox="1"/>
          <p:nvPr/>
        </p:nvSpPr>
        <p:spPr>
          <a:xfrm>
            <a:off x="334200" y="1169875"/>
            <a:ext cx="84225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sociétés d'État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sont des entreprises établies par le gouvernement fédéral qui génèrent des revenus à partir de la vente de biens et de services.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5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5" name="Google Shape;34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2663" y="3538384"/>
            <a:ext cx="3104175" cy="569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2663" y="2195313"/>
            <a:ext cx="3104175" cy="9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5"/>
          <p:cNvPicPr preferRelativeResize="0"/>
          <p:nvPr/>
        </p:nvPicPr>
        <p:blipFill rotWithShape="1">
          <a:blip r:embed="rId6">
            <a:alphaModFix/>
          </a:blip>
          <a:srcRect b="25736" l="0" r="0" t="23986"/>
          <a:stretch/>
        </p:blipFill>
        <p:spPr>
          <a:xfrm>
            <a:off x="4755363" y="3538363"/>
            <a:ext cx="3104174" cy="66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5"/>
          <p:cNvPicPr preferRelativeResize="0"/>
          <p:nvPr/>
        </p:nvPicPr>
        <p:blipFill rotWithShape="1">
          <a:blip r:embed="rId7">
            <a:alphaModFix/>
          </a:blip>
          <a:srcRect b="22504" l="0" r="0" t="0"/>
          <a:stretch/>
        </p:blipFill>
        <p:spPr>
          <a:xfrm>
            <a:off x="5182863" y="1886975"/>
            <a:ext cx="2249175" cy="115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3" name="Google Shape;353;p36"/>
          <p:cNvGraphicFramePr/>
          <p:nvPr/>
        </p:nvGraphicFramePr>
        <p:xfrm>
          <a:off x="393000" y="125474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{04619234-41E1-45CE-B0B1-058B4E980F42}</a:tableStyleId>
              </a:tblPr>
              <a:tblGrid>
                <a:gridCol w="4223300"/>
                <a:gridCol w="2071550"/>
                <a:gridCol w="2063150"/>
              </a:tblGrid>
              <a:tr h="215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2023-24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2024-25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3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Cotisations de l’assurance-emploi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29,6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30,9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TPS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51,4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51,9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Autres taxes et droits de douane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18,5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Impôt sur le revenu des non-résident.e.s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12,5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13,5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91175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Impôt sur le revenu des sociétés 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82,5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86,8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193250">
                <a:tc>
                  <a:txBody>
                    <a:bodyPr/>
                    <a:lstStyle/>
                    <a:p>
                      <a:pPr indent="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Impôt sur le revenu des particuliers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217,7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232,6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Société d’états</a:t>
                      </a:r>
                      <a:endParaRPr i="0" sz="13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3,2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7,1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6075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Autres 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34,2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38,7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1" lang="fr-CA" sz="13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Total des revenus</a:t>
                      </a:r>
                      <a:endParaRPr b="1" i="0" sz="13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B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15556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3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513,9</a:t>
                      </a:r>
                      <a:endParaRPr b="1" i="0" sz="13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B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15556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1" lang="fr-CA" sz="13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539,5</a:t>
                      </a:r>
                      <a:endParaRPr b="1" i="0" sz="13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BFDA"/>
                    </a:solidFill>
                  </a:tcPr>
                </a:tc>
              </a:tr>
            </a:tbl>
          </a:graphicData>
        </a:graphic>
      </p:graphicFrame>
      <p:sp>
        <p:nvSpPr>
          <p:cNvPr id="354" name="Google Shape;354;p36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Répartition des revenus </a:t>
            </a:r>
            <a:endParaRPr sz="4000">
              <a:solidFill>
                <a:srgbClr val="21BFDA"/>
              </a:solidFill>
            </a:endParaRPr>
          </a:p>
        </p:txBody>
      </p:sp>
      <p:sp>
        <p:nvSpPr>
          <p:cNvPr id="355" name="Google Shape;355;p36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6"/>
          <p:cNvSpPr txBox="1"/>
          <p:nvPr/>
        </p:nvSpPr>
        <p:spPr>
          <a:xfrm>
            <a:off x="370050" y="3942725"/>
            <a:ext cx="84039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CA" sz="1200">
                <a:latin typeface="Calibri"/>
                <a:ea typeface="Calibri"/>
                <a:cs typeface="Calibri"/>
                <a:sym typeface="Calibri"/>
              </a:rPr>
              <a:t>Note : </a:t>
            </a:r>
            <a:r>
              <a:rPr b="0" i="0" lang="fr-CA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 montants indiqués sont en milliards de dollars, les chiffres peuvent ne pas correspondre aux totaux car les sommes ont été arrondies. </a:t>
            </a:r>
            <a:r>
              <a:rPr i="0" lang="fr-CA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s</a:t>
            </a:r>
            <a:r>
              <a:rPr lang="fr-CA" sz="1200">
                <a:latin typeface="Calibri"/>
                <a:ea typeface="Calibri"/>
                <a:cs typeface="Calibri"/>
                <a:sym typeface="Calibri"/>
              </a:rPr>
              <a:t>’agit des projections présentées dans l’énoncé économique de l’automne 2024.</a:t>
            </a:r>
            <a:endParaRPr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