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d778f6e799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d778f6e799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d778f6e799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d778f6e799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779627c75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779627c75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d778f6e799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d778f6e799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d778f6e799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d778f6e799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d779f6c03e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d779f6c03e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d779f6c03e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d779f6c03e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d7938c2f5f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d7938c2f5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4490975"/>
            <a:ext cx="9144000" cy="6528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4750" y="396625"/>
            <a:ext cx="4184606" cy="65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534750" y="1765725"/>
            <a:ext cx="8074500" cy="7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700">
                <a:solidFill>
                  <a:srgbClr val="B8D432"/>
                </a:solidFill>
                <a:latin typeface="Calibri"/>
                <a:ea typeface="Calibri"/>
                <a:cs typeface="Calibri"/>
                <a:sym typeface="Calibri"/>
              </a:rPr>
              <a:t>DIAPORAMA D</a:t>
            </a:r>
            <a:endParaRPr b="1" sz="4700">
              <a:solidFill>
                <a:srgbClr val="B8D43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L’échiquier politique</a:t>
            </a:r>
            <a:endParaRPr b="1" sz="4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9876" y="4623075"/>
            <a:ext cx="1109375" cy="38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Qu’est-ce qu’une idéologie politique?</a:t>
            </a:r>
            <a:endParaRPr sz="4000">
              <a:solidFill>
                <a:schemeClr val="lt1"/>
              </a:solidFill>
              <a:highlight>
                <a:srgbClr val="21BFDA"/>
              </a:highlight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334200" y="1169875"/>
            <a:ext cx="8383800" cy="3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idéologie politique est une série d’idées ou de croyances partagées sur le rôle du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gouvernement 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le fonctionnement de la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société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Les idées et les croyances diffèrent d’une personne à l’autre, il existe donc différentes idéologies.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.png" id="66" name="Google Shape;6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74838" y="2123874"/>
            <a:ext cx="4194325" cy="208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3528" y="439282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334200" y="1169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échiquier politiqu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permet de situer les différentes croyances et idéologies les unes par rapport aux autres ainsi que de catégoriser les différents partis et actions politiques.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1000"/>
              </a:spcBef>
              <a:spcAft>
                <a:spcPts val="100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axe linéaire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 généralement représenté par une ligne horizontale ou verticale. Les personnes qui se situent aux extrémités des axes de l’échiquier ont généralement des opinions opposées sur une variété d’enjeux.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Qu’est-ce que l’échiquier politique?</a:t>
            </a:r>
            <a:endParaRPr sz="4000">
              <a:solidFill>
                <a:schemeClr val="lt1"/>
              </a:solidFill>
              <a:highlight>
                <a:srgbClr val="21BFDA"/>
              </a:highlight>
            </a:endParaRPr>
          </a:p>
        </p:txBody>
      </p:sp>
      <p:grpSp>
        <p:nvGrpSpPr>
          <p:cNvPr id="75" name="Google Shape;75;p15"/>
          <p:cNvGrpSpPr/>
          <p:nvPr/>
        </p:nvGrpSpPr>
        <p:grpSpPr>
          <a:xfrm>
            <a:off x="201054" y="2966750"/>
            <a:ext cx="8650091" cy="669900"/>
            <a:chOff x="246956" y="4053656"/>
            <a:chExt cx="8650091" cy="669900"/>
          </a:xfrm>
        </p:grpSpPr>
        <p:sp>
          <p:nvSpPr>
            <p:cNvPr id="76" name="Google Shape;76;p15"/>
            <p:cNvSpPr txBox="1"/>
            <p:nvPr/>
          </p:nvSpPr>
          <p:spPr>
            <a:xfrm>
              <a:off x="6915847" y="4203943"/>
              <a:ext cx="1981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1" i="0" lang="fr-CA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DROITE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5"/>
            <p:cNvSpPr txBox="1"/>
            <p:nvPr/>
          </p:nvSpPr>
          <p:spPr>
            <a:xfrm>
              <a:off x="246956" y="4203943"/>
              <a:ext cx="1981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1" i="0" lang="fr-CA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GAUCHE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2081106" y="4053656"/>
              <a:ext cx="4991100" cy="669900"/>
            </a:xfrm>
            <a:prstGeom prst="leftRightArrow">
              <a:avLst>
                <a:gd fmla="val 50000" name="adj1"/>
                <a:gd fmla="val 79018" name="adj2"/>
              </a:avLst>
            </a:prstGeom>
            <a:solidFill>
              <a:srgbClr val="02C7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288300" y="313875"/>
            <a:ext cx="8653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L’échiquier politique </a:t>
            </a: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multidimensionnel</a:t>
            </a: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4000">
              <a:solidFill>
                <a:schemeClr val="lt1"/>
              </a:solidFill>
              <a:highlight>
                <a:srgbClr val="21BFDA"/>
              </a:highlight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288300" y="1080000"/>
            <a:ext cx="7920000" cy="3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Lorsqu'il y a plus d'un axe, chacun représente une dimension politique différente ou un éventail d'enjeux.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ENJEUX ÉCONOMIQUES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•"/>
            </a:pPr>
            <a:r>
              <a:rPr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Axe horizontal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ENJEUX SOCIAUX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Calibri"/>
              <a:buChar char="•"/>
            </a:pPr>
            <a:r>
              <a:rPr lang="fr-CA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Axe vertical</a:t>
            </a:r>
            <a:endParaRPr sz="1600">
              <a:solidFill>
                <a:srgbClr val="000000"/>
              </a:solidFill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4020700" y="1559088"/>
            <a:ext cx="3022200" cy="2864400"/>
          </a:xfrm>
          <a:prstGeom prst="quadArrow">
            <a:avLst>
              <a:gd fmla="val 16393" name="adj1"/>
              <a:gd fmla="val 14150" name="adj2"/>
              <a:gd fmla="val 22500" name="adj3"/>
            </a:avLst>
          </a:prstGeom>
          <a:solidFill>
            <a:srgbClr val="02C7D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7"/>
          <p:cNvSpPr txBox="1"/>
          <p:nvPr/>
        </p:nvSpPr>
        <p:spPr>
          <a:xfrm>
            <a:off x="1073300" y="1389150"/>
            <a:ext cx="7410300" cy="23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CA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Laquelle de ces propositions préférez-vous? Pourquoi?</a:t>
            </a:r>
            <a:endParaRPr b="1"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AutoNum type="alphaLcParenR"/>
            </a:pPr>
            <a:r>
              <a:rPr lang="fr-CA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Moins d’impôts, moins de services publics et peu d’interventions gouvernementales.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500"/>
              <a:buFont typeface="Calibri"/>
              <a:buAutoNum type="alphaLcParenR"/>
            </a:pPr>
            <a:r>
              <a:rPr lang="fr-CA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Plus d’impôts, plus de services publics et plus d’interventions gouvernementales.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288300" y="313875"/>
            <a:ext cx="8653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Discussion</a:t>
            </a:r>
            <a:endParaRPr sz="4000">
              <a:solidFill>
                <a:schemeClr val="lt1"/>
              </a:solidFill>
              <a:highlight>
                <a:srgbClr val="21BFDA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La dimension économique</a:t>
            </a:r>
            <a:endParaRPr sz="4000">
              <a:solidFill>
                <a:srgbClr val="21BFDA"/>
              </a:solidFill>
            </a:endParaRPr>
          </a:p>
        </p:txBody>
      </p:sp>
      <p:pic>
        <p:nvPicPr>
          <p:cNvPr id="100" name="Google Shape;10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01" name="Google Shape;101;p18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2" name="Google Shape;102;p18"/>
          <p:cNvGrpSpPr/>
          <p:nvPr/>
        </p:nvGrpSpPr>
        <p:grpSpPr>
          <a:xfrm>
            <a:off x="746100" y="1254738"/>
            <a:ext cx="7560000" cy="3478925"/>
            <a:chOff x="792000" y="1561075"/>
            <a:chExt cx="7560000" cy="3478925"/>
          </a:xfrm>
        </p:grpSpPr>
        <p:sp>
          <p:nvSpPr>
            <p:cNvPr id="103" name="Google Shape;103;p18"/>
            <p:cNvSpPr txBox="1"/>
            <p:nvPr/>
          </p:nvSpPr>
          <p:spPr>
            <a:xfrm>
              <a:off x="5428163" y="3240000"/>
              <a:ext cx="2880000" cy="18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271462" lvl="0" marL="2841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Char char="●"/>
              </a:pPr>
              <a:r>
                <a:rPr i="0" lang="fr-CA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Moins d’impôts</a:t>
              </a:r>
              <a:r>
                <a:rPr lang="fr-CA" sz="1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;</a:t>
              </a:r>
              <a:endParaRPr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71462" lvl="0" marL="2841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Char char="●"/>
              </a:pPr>
              <a:r>
                <a:rPr i="0" lang="fr-CA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Peu d’interventions gouvernementales</a:t>
              </a:r>
              <a:r>
                <a:rPr lang="fr-CA" sz="1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;</a:t>
              </a:r>
              <a:endParaRPr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71462" lvl="0" marL="2841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Char char="●"/>
              </a:pPr>
              <a:r>
                <a:rPr i="0" lang="fr-CA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Moins de services publics</a:t>
              </a:r>
              <a:r>
                <a:rPr lang="fr-CA" sz="1600">
                  <a:latin typeface="Calibri"/>
                  <a:ea typeface="Calibri"/>
                  <a:cs typeface="Calibri"/>
                  <a:sym typeface="Calibri"/>
                </a:rPr>
                <a:t>;</a:t>
              </a:r>
              <a:endParaRPr sz="1600">
                <a:latin typeface="Calibri"/>
                <a:ea typeface="Calibri"/>
                <a:cs typeface="Calibri"/>
                <a:sym typeface="Calibri"/>
              </a:endParaRPr>
            </a:p>
            <a:p>
              <a:pPr indent="-271462" lvl="0" marL="2841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Calibri"/>
                <a:buChar char="●"/>
              </a:pPr>
              <a:r>
                <a:rPr lang="fr-CA" sz="1600">
                  <a:latin typeface="Calibri"/>
                  <a:ea typeface="Calibri"/>
                  <a:cs typeface="Calibri"/>
                  <a:sym typeface="Calibri"/>
                </a:rPr>
                <a:t>Appareil étatique plus petit. </a:t>
              </a:r>
              <a:endParaRPr sz="16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8"/>
            <p:cNvSpPr txBox="1"/>
            <p:nvPr/>
          </p:nvSpPr>
          <p:spPr>
            <a:xfrm>
              <a:off x="835838" y="3240000"/>
              <a:ext cx="2880000" cy="18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271462" lvl="0" marL="2841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Char char="●"/>
              </a:pPr>
              <a:r>
                <a:rPr i="0" lang="fr-CA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Plus d’impôts;</a:t>
              </a:r>
              <a:endParaRPr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71462" lvl="0" marL="2841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Char char="●"/>
              </a:pPr>
              <a:r>
                <a:rPr i="0" lang="fr-CA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Plus d’interventions gouvernementales</a:t>
              </a:r>
              <a:r>
                <a:rPr lang="fr-CA" sz="1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;</a:t>
              </a:r>
              <a:endParaRPr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71462" lvl="0" marL="2841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Char char="●"/>
              </a:pPr>
              <a:r>
                <a:rPr i="0" lang="fr-CA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Plus de services publics</a:t>
              </a:r>
              <a:r>
                <a:rPr lang="fr-CA" sz="1600">
                  <a:latin typeface="Calibri"/>
                  <a:ea typeface="Calibri"/>
                  <a:cs typeface="Calibri"/>
                  <a:sym typeface="Calibri"/>
                </a:rPr>
                <a:t>;</a:t>
              </a:r>
              <a:endParaRPr sz="1600">
                <a:latin typeface="Calibri"/>
                <a:ea typeface="Calibri"/>
                <a:cs typeface="Calibri"/>
                <a:sym typeface="Calibri"/>
              </a:endParaRPr>
            </a:p>
            <a:p>
              <a:pPr indent="-271462" lvl="0" marL="2841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Calibri"/>
                <a:buChar char="●"/>
              </a:pPr>
              <a:r>
                <a:rPr lang="fr-CA" sz="1600">
                  <a:latin typeface="Calibri"/>
                  <a:ea typeface="Calibri"/>
                  <a:cs typeface="Calibri"/>
                  <a:sym typeface="Calibri"/>
                </a:rPr>
                <a:t>Appareil étatique plus grand.</a:t>
              </a:r>
              <a:endParaRPr sz="16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8"/>
            <p:cNvSpPr txBox="1"/>
            <p:nvPr/>
          </p:nvSpPr>
          <p:spPr>
            <a:xfrm>
              <a:off x="792000" y="1561075"/>
              <a:ext cx="2880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1" i="0" lang="fr-CA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Tend à </a:t>
              </a:r>
              <a:r>
                <a:rPr b="1" lang="fr-CA" sz="1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GAUCHE</a:t>
              </a:r>
              <a:endParaRPr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18"/>
            <p:cNvSpPr txBox="1"/>
            <p:nvPr/>
          </p:nvSpPr>
          <p:spPr>
            <a:xfrm>
              <a:off x="5472000" y="1561075"/>
              <a:ext cx="2880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1" i="0" lang="fr-CA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Tend à </a:t>
              </a:r>
              <a:r>
                <a:rPr b="1" lang="fr-CA" sz="1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DROITE</a:t>
              </a:r>
              <a:endParaRPr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8"/>
            <p:cNvSpPr/>
            <p:nvPr/>
          </p:nvSpPr>
          <p:spPr>
            <a:xfrm>
              <a:off x="1237050" y="2004455"/>
              <a:ext cx="6669900" cy="914400"/>
            </a:xfrm>
            <a:prstGeom prst="leftRightArrow">
              <a:avLst>
                <a:gd fmla="val 50000" name="adj1"/>
                <a:gd fmla="val 79018" name="adj2"/>
              </a:avLst>
            </a:prstGeom>
            <a:solidFill>
              <a:srgbClr val="02C7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i="0" sz="1600" u="none" cap="none" strike="noStrik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La gauche (dimension économique)</a:t>
            </a:r>
            <a:endParaRPr sz="4000">
              <a:solidFill>
                <a:srgbClr val="21BFDA"/>
              </a:solidFill>
            </a:endParaRPr>
          </a:p>
        </p:txBody>
      </p:sp>
      <p:pic>
        <p:nvPicPr>
          <p:cNvPr id="113" name="Google Shape;11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360750" y="1114275"/>
            <a:ext cx="8422500" cy="10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personnes qui se situent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à gauche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ont tendance à penser que…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gouvernement doit jouer un rôle dans la gestion de l’économie et créer des emplois, et ne pas laisser le secteur privé s’en charger.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faut réduire 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autant que possible 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inégalités entre les plus riches et les plus pauvres.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individus et les entreprises les plus riches doivent payer des impôts plus élevés que les personnes les plus pauvres.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services gouvernementaux, comme les soins de santé et l’éducation, sont essentiels, même s’ils exige des impôts plus élevés et 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entraînent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une dette publique.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règles et les politiques qui peuvent être difficiles pour les entreprises, mais qui contribuent à résoudre des problèmes sociaux ou environnementaux sont importantes pour le bien commun. 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9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La droite (dimension économique)</a:t>
            </a:r>
            <a:endParaRPr sz="4000">
              <a:solidFill>
                <a:srgbClr val="21BFDA"/>
              </a:solidFill>
            </a:endParaRPr>
          </a:p>
        </p:txBody>
      </p:sp>
      <p:pic>
        <p:nvPicPr>
          <p:cNvPr id="121" name="Google Shape;12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22" name="Google Shape;122;p20"/>
          <p:cNvSpPr txBox="1"/>
          <p:nvPr/>
        </p:nvSpPr>
        <p:spPr>
          <a:xfrm>
            <a:off x="334200" y="1093675"/>
            <a:ext cx="8422500" cy="3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personnes qui se situent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à droite 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ont tendance à penser que…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gouvernement doit éviter d’intervenir dans l’économie et plutôt permettre aux entreprises et aux individus de créer des emplois et de la richesse ainsi que d’innover.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est injuste de faire payer plus d’impôts aux individus qui gagnent le plus d’argent. Les personnes qui gagnent bien leur vie méritent leur fortune.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appareil étatique plus petit, qui intervient moins dans l’économie et qui offre moins de services, est préférable.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impôts devraient peu élevé et le gouvernement doit éviter de s’endetter, à moins 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d'une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nécessité absolue.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➔"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réglementation de l’industrie n’est pas nécessaire puisque le marché incite suffisamment les entreprises à poursuivre des objectifs sociaux et environnementaux.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0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/>
          <p:nvPr/>
        </p:nvSpPr>
        <p:spPr>
          <a:xfrm>
            <a:off x="288300" y="313875"/>
            <a:ext cx="847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4000">
                <a:solidFill>
                  <a:srgbClr val="21BFDA"/>
                </a:solidFill>
                <a:latin typeface="Calibri"/>
                <a:ea typeface="Calibri"/>
                <a:cs typeface="Calibri"/>
                <a:sym typeface="Calibri"/>
              </a:rPr>
              <a:t>Le centre</a:t>
            </a:r>
            <a:endParaRPr sz="4000">
              <a:solidFill>
                <a:srgbClr val="21BFDA"/>
              </a:solidFill>
            </a:endParaRPr>
          </a:p>
        </p:txBody>
      </p:sp>
      <p:pic>
        <p:nvPicPr>
          <p:cNvPr id="129" name="Google Shape;12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2228" y="4516975"/>
            <a:ext cx="2474375" cy="3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30" name="Google Shape;130;p21"/>
          <p:cNvSpPr txBox="1"/>
          <p:nvPr/>
        </p:nvSpPr>
        <p:spPr>
          <a:xfrm>
            <a:off x="334200" y="1093675"/>
            <a:ext cx="8422500" cy="3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vous vous situez à gauche ou à droite, vous avez sans doute des opinions fortes sur certains enjeux.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Mais que se passe-t-il si vous êtes d'accord avec certains points de vue, mais pas tous? Ou peut-être n'êtes-vous pas aussi passionné.e que d'autres par ces questions?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C’est le cas de beaucoup de personnes.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C'est pourquoi il existe des positions différentes, comme le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centre-gauche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et le </a:t>
            </a:r>
            <a:r>
              <a:rPr b="1"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centre-droit</a:t>
            </a: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personnes qui se situent plus près du centre peuvent avoir des opinions moins tranchées sur certaines questions ou ne soutenir que certains points de vue.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1"/>
          <p:cNvSpPr/>
          <p:nvPr/>
        </p:nvSpPr>
        <p:spPr>
          <a:xfrm>
            <a:off x="0" y="0"/>
            <a:ext cx="9144000" cy="173400"/>
          </a:xfrm>
          <a:prstGeom prst="rect">
            <a:avLst/>
          </a:prstGeom>
          <a:solidFill>
            <a:srgbClr val="B8D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